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443" r:id="rId2"/>
    <p:sldId id="475" r:id="rId3"/>
    <p:sldId id="473" r:id="rId4"/>
    <p:sldId id="483" r:id="rId5"/>
    <p:sldId id="508" r:id="rId6"/>
    <p:sldId id="485" r:id="rId7"/>
    <p:sldId id="493" r:id="rId8"/>
    <p:sldId id="494" r:id="rId9"/>
    <p:sldId id="486" r:id="rId10"/>
    <p:sldId id="507" r:id="rId11"/>
    <p:sldId id="481" r:id="rId12"/>
    <p:sldId id="496" r:id="rId13"/>
    <p:sldId id="497" r:id="rId14"/>
    <p:sldId id="498" r:id="rId15"/>
    <p:sldId id="499" r:id="rId16"/>
    <p:sldId id="500" r:id="rId17"/>
    <p:sldId id="509" r:id="rId18"/>
    <p:sldId id="501" r:id="rId19"/>
    <p:sldId id="502" r:id="rId20"/>
    <p:sldId id="503" r:id="rId21"/>
    <p:sldId id="504" r:id="rId22"/>
    <p:sldId id="506" r:id="rId23"/>
    <p:sldId id="465" r:id="rId24"/>
    <p:sldId id="466" r:id="rId25"/>
    <p:sldId id="467" r:id="rId26"/>
    <p:sldId id="468" r:id="rId27"/>
    <p:sldId id="469" r:id="rId28"/>
    <p:sldId id="470" r:id="rId29"/>
    <p:sldId id="472" r:id="rId30"/>
    <p:sldId id="471" r:id="rId31"/>
    <p:sldId id="457" r:id="rId32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2" userDrawn="1">
          <p15:clr>
            <a:srgbClr val="A4A3A4"/>
          </p15:clr>
        </p15:guide>
        <p15:guide id="2" pos="1247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3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5F7"/>
    <a:srgbClr val="E1CCF0"/>
    <a:srgbClr val="7030A0"/>
    <a:srgbClr val="F9F6FC"/>
    <a:srgbClr val="D6BBEB"/>
    <a:srgbClr val="EDF4D8"/>
    <a:srgbClr val="DAE894"/>
    <a:srgbClr val="D1ECD0"/>
    <a:srgbClr val="09B30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41" autoAdjust="0"/>
    <p:restoredTop sz="96552" autoAdjust="0"/>
  </p:normalViewPr>
  <p:slideViewPr>
    <p:cSldViewPr snapToGrid="0">
      <p:cViewPr varScale="1">
        <p:scale>
          <a:sx n="127" d="100"/>
          <a:sy n="127" d="100"/>
        </p:scale>
        <p:origin x="1386" y="102"/>
      </p:cViewPr>
      <p:guideLst>
        <p:guide orient="horz" pos="482"/>
        <p:guide pos="1247"/>
        <p:guide orient="horz" pos="41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A0DCC-30FB-47F6-94A6-3ABF06AEA9CF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94DB-65FC-44D1-809B-86B1EEDF14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85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574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9994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8001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804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6073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946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545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312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7502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8813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30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354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11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889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665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315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071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34077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5116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94DB-65FC-44D1-809B-86B1EEDF14C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702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D8687-48D0-4EF7-870F-FCA77CC9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6320" y="6492875"/>
            <a:ext cx="477520" cy="365125"/>
          </a:xfrm>
        </p:spPr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AD346C3-895F-4B33-844B-ADFEA9C50BD7}"/>
              </a:ext>
            </a:extLst>
          </p:cNvPr>
          <p:cNvSpPr/>
          <p:nvPr userDrawn="1"/>
        </p:nvSpPr>
        <p:spPr>
          <a:xfrm>
            <a:off x="0" y="584574"/>
            <a:ext cx="9144000" cy="6273426"/>
          </a:xfrm>
          <a:prstGeom prst="rect">
            <a:avLst/>
          </a:prstGeom>
          <a:gradFill>
            <a:gsLst>
              <a:gs pos="0">
                <a:srgbClr val="2F528F">
                  <a:alpha val="96000"/>
                </a:srgbClr>
              </a:gs>
              <a:gs pos="100000">
                <a:srgbClr val="2F528F">
                  <a:alpha val="86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7524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2518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595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8569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10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92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866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042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04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451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80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2B70E-4D6B-4DC6-AD01-2B4631F08259}" type="datetimeFigureOut">
              <a:rPr lang="zh-TW" altLang="en-US" smtClean="0"/>
              <a:t>2024/10/23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D7B34-5870-44D1-AF17-473EBF0458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933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image" Target="../media/image27.png"/><Relationship Id="rId4" Type="http://schemas.openxmlformats.org/officeDocument/2006/relationships/image" Target="../media/image4.sv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image" Target="../media/image4.svg"/><Relationship Id="rId9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4.sv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3F3FF59-E3FE-4DD8-96E7-3121A716F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0"/>
            <a:ext cx="9144000" cy="6858000"/>
          </a:xfrm>
          <a:prstGeom prst="rect">
            <a:avLst/>
          </a:prstGeom>
        </p:spPr>
      </p:pic>
      <p:sp useBgFill="1">
        <p:nvSpPr>
          <p:cNvPr id="22" name="矩形 21">
            <a:extLst>
              <a:ext uri="{FF2B5EF4-FFF2-40B4-BE49-F238E27FC236}">
                <a16:creationId xmlns:a16="http://schemas.microsoft.com/office/drawing/2014/main" id="{9B0692F1-3FA6-4CA3-891D-D42DF49A5427}"/>
              </a:ext>
            </a:extLst>
          </p:cNvPr>
          <p:cNvSpPr/>
          <p:nvPr/>
        </p:nvSpPr>
        <p:spPr>
          <a:xfrm>
            <a:off x="5058137" y="1037967"/>
            <a:ext cx="4085863" cy="4979773"/>
          </a:xfrm>
          <a:prstGeom prst="rect">
            <a:avLst/>
          </a:prstGeom>
          <a:ln>
            <a:noFill/>
          </a:ln>
          <a:effectLst>
            <a:outerShdw blurRad="127000" dist="127000" dir="10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23EA1E0-50D3-42B2-9139-D3FBA3C0C3A7}"/>
              </a:ext>
            </a:extLst>
          </p:cNvPr>
          <p:cNvSpPr/>
          <p:nvPr/>
        </p:nvSpPr>
        <p:spPr>
          <a:xfrm>
            <a:off x="5249276" y="2567584"/>
            <a:ext cx="3752452" cy="69048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產學營運處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87109DF-E64D-4ADC-87FD-8DBD1A93BA74}"/>
              </a:ext>
            </a:extLst>
          </p:cNvPr>
          <p:cNvSpPr/>
          <p:nvPr/>
        </p:nvSpPr>
        <p:spPr>
          <a:xfrm>
            <a:off x="5176068" y="4658330"/>
            <a:ext cx="3937452" cy="41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600" b="1" dirty="0">
                <a:ln w="25400">
                  <a:noFill/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Administrative Assistance Instructions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54637C6-1A53-4992-A857-7EE841E3C961}"/>
              </a:ext>
            </a:extLst>
          </p:cNvPr>
          <p:cNvSpPr/>
          <p:nvPr/>
        </p:nvSpPr>
        <p:spPr>
          <a:xfrm>
            <a:off x="5271015" y="4609546"/>
            <a:ext cx="3692648" cy="205627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b="1" dirty="0">
                <a:ln w="25400">
                  <a:noFill/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Office of Industry-Academia Collaboration</a:t>
            </a: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36FBFBDE-691D-43EE-934E-2388438C5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811" t="46854" r="45785" b="46970"/>
          <a:stretch/>
        </p:blipFill>
        <p:spPr>
          <a:xfrm>
            <a:off x="5364861" y="5301546"/>
            <a:ext cx="371050" cy="385892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597288B9-4CF2-458B-9638-AC116CA48C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6495" t="46758" r="29983" b="46664"/>
          <a:stretch/>
        </p:blipFill>
        <p:spPr>
          <a:xfrm>
            <a:off x="5780457" y="5312095"/>
            <a:ext cx="3002629" cy="41639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EA6552E-1F9D-4D6B-B793-1E556C7E04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376" y="1949005"/>
            <a:ext cx="1144809" cy="31850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3F901C8-F1AB-4FCC-BFF2-AC60FE14C2F4}"/>
              </a:ext>
            </a:extLst>
          </p:cNvPr>
          <p:cNvSpPr/>
          <p:nvPr/>
        </p:nvSpPr>
        <p:spPr>
          <a:xfrm>
            <a:off x="5326761" y="3415549"/>
            <a:ext cx="3615164" cy="47858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spc="3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行政業務態樣</a:t>
            </a:r>
            <a:endParaRPr lang="en-US" altLang="zh-TW" sz="5400" b="1" spc="300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0C2F463-DF44-40AD-929B-7136A193666C}"/>
              </a:ext>
            </a:extLst>
          </p:cNvPr>
          <p:cNvSpPr/>
          <p:nvPr/>
        </p:nvSpPr>
        <p:spPr>
          <a:xfrm>
            <a:off x="5326761" y="3933679"/>
            <a:ext cx="3615164" cy="47858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5400" b="1" spc="3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流程協助說明</a:t>
            </a:r>
            <a:endParaRPr lang="en-US" altLang="zh-TW" sz="5400" b="1" spc="300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7869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8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10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088E44C0-310A-42F1-B83B-79FB94F2E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0" y="753903"/>
            <a:ext cx="4121224" cy="5828018"/>
          </a:xfrm>
          <a:prstGeom prst="rect">
            <a:avLst/>
          </a:prstGeom>
          <a:ln>
            <a:noFill/>
          </a:ln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57595" y="792227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03339" y="824601"/>
            <a:ext cx="100678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經費預算</a:t>
            </a: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2170" y="924547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4458F87-4567-4BE5-A387-77ED135E64D9}"/>
              </a:ext>
            </a:extLst>
          </p:cNvPr>
          <p:cNvSpPr txBox="1"/>
          <p:nvPr/>
        </p:nvSpPr>
        <p:spPr>
          <a:xfrm>
            <a:off x="6449079" y="148254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25" name="等腰三角形 24">
            <a:extLst>
              <a:ext uri="{FF2B5EF4-FFF2-40B4-BE49-F238E27FC236}">
                <a16:creationId xmlns:a16="http://schemas.microsoft.com/office/drawing/2014/main" id="{4F72DF5D-877B-4CFF-8A45-341D310B993B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9F60C520-0AC2-4B0E-81AB-7E90EAB8C111}"/>
              </a:ext>
            </a:extLst>
          </p:cNvPr>
          <p:cNvSpPr/>
          <p:nvPr/>
        </p:nvSpPr>
        <p:spPr>
          <a:xfrm>
            <a:off x="1088868" y="5739939"/>
            <a:ext cx="3615707" cy="332818"/>
          </a:xfrm>
          <a:prstGeom prst="rect">
            <a:avLst/>
          </a:prstGeom>
          <a:noFill/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0C323925-89E8-4F5F-9F18-F02CCF138762}"/>
              </a:ext>
            </a:extLst>
          </p:cNvPr>
          <p:cNvGrpSpPr/>
          <p:nvPr/>
        </p:nvGrpSpPr>
        <p:grpSpPr>
          <a:xfrm>
            <a:off x="4871876" y="753831"/>
            <a:ext cx="4195391" cy="5828363"/>
            <a:chOff x="149165" y="4338701"/>
            <a:chExt cx="3307433" cy="2358616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4682FEE4-4AC6-45AF-A6B4-250179DF35F8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화살표: 위쪽 5">
              <a:extLst>
                <a:ext uri="{FF2B5EF4-FFF2-40B4-BE49-F238E27FC236}">
                  <a16:creationId xmlns:a16="http://schemas.microsoft.com/office/drawing/2014/main" id="{CF0F9E5C-9475-4278-8F27-F54597CE086A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50" name="標題 1">
            <a:extLst>
              <a:ext uri="{FF2B5EF4-FFF2-40B4-BE49-F238E27FC236}">
                <a16:creationId xmlns:a16="http://schemas.microsoft.com/office/drawing/2014/main" id="{4C45DEEA-AC23-4103-955A-14E684DED277}"/>
              </a:ext>
            </a:extLst>
          </p:cNvPr>
          <p:cNvSpPr txBox="1">
            <a:spLocks/>
          </p:cNvSpPr>
          <p:nvPr/>
        </p:nvSpPr>
        <p:spPr>
          <a:xfrm>
            <a:off x="4910765" y="783841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F2DD7C90-8473-4ED4-8FE6-F7E069547939}"/>
              </a:ext>
            </a:extLst>
          </p:cNvPr>
          <p:cNvSpPr/>
          <p:nvPr/>
        </p:nvSpPr>
        <p:spPr>
          <a:xfrm>
            <a:off x="5056989" y="1148955"/>
            <a:ext cx="3835467" cy="2088000"/>
          </a:xfrm>
          <a:prstGeom prst="rect">
            <a:avLst/>
          </a:prstGeom>
          <a:solidFill>
            <a:srgbClr val="FFFFCC">
              <a:alpha val="95000"/>
            </a:srgbClr>
          </a:solidFill>
        </p:spPr>
        <p:txBody>
          <a:bodyPr wrap="square" anchor="ctr">
            <a:spAutoFit/>
          </a:bodyPr>
          <a:lstStyle/>
          <a:p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本校產學合作管理費計算原則採累退分段計算，說明如下：</a:t>
            </a:r>
            <a:endParaRPr lang="en-US" altLang="zh-TW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lnSpc>
                <a:spcPct val="150000"/>
              </a:lnSpc>
              <a:spcBef>
                <a:spcPts val="1200"/>
              </a:spcBef>
              <a:buSzPct val="50000"/>
              <a:buFont typeface="Wingdings" panose="05000000000000000000" pitchFamily="2" charset="2"/>
              <a:buChar char="l"/>
            </a:pPr>
            <a:r>
              <a:rPr lang="en-US" altLang="zh-TW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萬以內：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校管理費</a:t>
            </a:r>
            <a:r>
              <a:rPr lang="en-US" altLang="zh-TW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15%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、執行單位管理費合計</a:t>
            </a:r>
            <a:r>
              <a:rPr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2.5~35% (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計畫主持人主聘單位至少</a:t>
            </a:r>
            <a:r>
              <a:rPr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1.25%)</a:t>
            </a:r>
          </a:p>
          <a:p>
            <a:pPr marL="85725" indent="-85725">
              <a:lnSpc>
                <a:spcPct val="150000"/>
              </a:lnSpc>
              <a:spcBef>
                <a:spcPts val="1200"/>
              </a:spcBef>
              <a:buSzPct val="50000"/>
              <a:buFont typeface="Wingdings" panose="05000000000000000000" pitchFamily="2" charset="2"/>
              <a:buChar char="l"/>
            </a:pP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萬至</a:t>
            </a:r>
            <a:r>
              <a:rPr lang="en-US" altLang="zh-TW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1,000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萬以內部分：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校管理費</a:t>
            </a:r>
            <a:r>
              <a:rPr lang="en-US" altLang="zh-TW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10%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、執行單位管理費合計</a:t>
            </a:r>
            <a:r>
              <a:rPr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1.5~35%(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計畫主持人主聘單位至少</a:t>
            </a:r>
            <a:r>
              <a:rPr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0.75%)</a:t>
            </a:r>
          </a:p>
          <a:p>
            <a:pPr marL="85725" indent="-85725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SzPct val="50000"/>
              <a:buFont typeface="Wingdings" panose="05000000000000000000" pitchFamily="2" charset="2"/>
              <a:buChar char="l"/>
            </a:pP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計畫經費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1,000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萬部分： 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管理費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專案簽核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3D265E81-33FA-4641-8C69-69CDB9FF6406}"/>
              </a:ext>
            </a:extLst>
          </p:cNvPr>
          <p:cNvSpPr/>
          <p:nvPr/>
        </p:nvSpPr>
        <p:spPr>
          <a:xfrm>
            <a:off x="4927030" y="3321924"/>
            <a:ext cx="4050715" cy="473253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8288" indent="-177800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假設現有計畫經費總額，高達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1,000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萬元，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68288" indent="-177800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校管理費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執行單位管理費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依金額級距</a:t>
            </a: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採取兩部分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計算：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1C52A79-A932-4B43-AB98-2EA700A0036C}"/>
              </a:ext>
            </a:extLst>
          </p:cNvPr>
          <p:cNvSpPr/>
          <p:nvPr/>
        </p:nvSpPr>
        <p:spPr>
          <a:xfrm>
            <a:off x="6668567" y="4070048"/>
            <a:ext cx="1083630" cy="30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 校管理費</a:t>
            </a:r>
            <a:endParaRPr lang="en-US" altLang="zh-TW" sz="1200" b="1" dirty="0">
              <a:gradFill>
                <a:gsLst>
                  <a:gs pos="100000">
                    <a:schemeClr val="bg1"/>
                  </a:gs>
                  <a:gs pos="0">
                    <a:srgbClr val="8ECFC5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C593626-161F-4B8C-AAC2-AA7C26BBD530}"/>
              </a:ext>
            </a:extLst>
          </p:cNvPr>
          <p:cNvSpPr/>
          <p:nvPr/>
        </p:nvSpPr>
        <p:spPr>
          <a:xfrm>
            <a:off x="5089919" y="3812139"/>
            <a:ext cx="1530534" cy="309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8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第一級距：</a:t>
            </a:r>
            <a:endParaRPr lang="en-US" altLang="zh-TW" sz="1200" b="1" dirty="0">
              <a:solidFill>
                <a:srgbClr val="FF99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3F258C81-B733-4B53-93FA-7C2F06B3565B}"/>
              </a:ext>
            </a:extLst>
          </p:cNvPr>
          <p:cNvSpPr/>
          <p:nvPr/>
        </p:nvSpPr>
        <p:spPr>
          <a:xfrm>
            <a:off x="5289656" y="4127401"/>
            <a:ext cx="1857259" cy="30938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15%=75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0A4CB8E-3F84-45EF-9AD9-1BA5A86FDEB7}"/>
              </a:ext>
            </a:extLst>
          </p:cNvPr>
          <p:cNvSpPr/>
          <p:nvPr/>
        </p:nvSpPr>
        <p:spPr>
          <a:xfrm>
            <a:off x="6668567" y="4332410"/>
            <a:ext cx="1545295" cy="30771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 執行單位管理費</a:t>
            </a:r>
            <a:endParaRPr lang="en-US" altLang="zh-TW" sz="1200" b="1" dirty="0">
              <a:gradFill>
                <a:gsLst>
                  <a:gs pos="100000">
                    <a:schemeClr val="bg1"/>
                  </a:gs>
                  <a:gs pos="0">
                    <a:srgbClr val="8ECFC5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BEE62F2F-EAD4-47A3-9AC9-4A9CCA81D152}"/>
              </a:ext>
            </a:extLst>
          </p:cNvPr>
          <p:cNvSpPr/>
          <p:nvPr/>
        </p:nvSpPr>
        <p:spPr>
          <a:xfrm>
            <a:off x="5289657" y="4386336"/>
            <a:ext cx="1899010" cy="29129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x2.5%=12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A7461D38-A776-4F02-89E4-6768107A1BED}"/>
              </a:ext>
            </a:extLst>
          </p:cNvPr>
          <p:cNvSpPr/>
          <p:nvPr/>
        </p:nvSpPr>
        <p:spPr>
          <a:xfrm>
            <a:off x="7319938" y="4929480"/>
            <a:ext cx="1083630" cy="30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 校管理費</a:t>
            </a:r>
            <a:endParaRPr lang="en-US" altLang="zh-TW" sz="1200" b="1" dirty="0">
              <a:gradFill>
                <a:gsLst>
                  <a:gs pos="100000">
                    <a:schemeClr val="bg1"/>
                  </a:gs>
                  <a:gs pos="0">
                    <a:srgbClr val="8ECFC5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5970A2B9-9280-4994-8EC7-10DAAE1297D4}"/>
              </a:ext>
            </a:extLst>
          </p:cNvPr>
          <p:cNvSpPr/>
          <p:nvPr/>
        </p:nvSpPr>
        <p:spPr>
          <a:xfrm>
            <a:off x="5089919" y="4680669"/>
            <a:ext cx="1530534" cy="29129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第二級距：</a:t>
            </a:r>
            <a:endParaRPr lang="en-US" altLang="zh-TW" sz="1200" b="1" dirty="0">
              <a:solidFill>
                <a:srgbClr val="FF99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87EAB99E-A985-4432-AA71-02D023116146}"/>
              </a:ext>
            </a:extLst>
          </p:cNvPr>
          <p:cNvSpPr/>
          <p:nvPr/>
        </p:nvSpPr>
        <p:spPr>
          <a:xfrm>
            <a:off x="5289656" y="4987646"/>
            <a:ext cx="2469819" cy="29129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501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~1,000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10%=50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17DC777F-9D6B-4E66-A97F-CED049A473B0}"/>
              </a:ext>
            </a:extLst>
          </p:cNvPr>
          <p:cNvSpPr/>
          <p:nvPr/>
        </p:nvSpPr>
        <p:spPr>
          <a:xfrm>
            <a:off x="7319938" y="5170718"/>
            <a:ext cx="1545295" cy="30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 執行單位管理費</a:t>
            </a:r>
            <a:endParaRPr lang="en-US" altLang="zh-TW" sz="1200" b="1" dirty="0">
              <a:gradFill>
                <a:gsLst>
                  <a:gs pos="100000">
                    <a:schemeClr val="bg1"/>
                  </a:gs>
                  <a:gs pos="0">
                    <a:srgbClr val="8ECFC5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6621C450-7977-402A-B1B5-89BCD83D7BC1}"/>
              </a:ext>
            </a:extLst>
          </p:cNvPr>
          <p:cNvSpPr/>
          <p:nvPr/>
        </p:nvSpPr>
        <p:spPr>
          <a:xfrm>
            <a:off x="5289656" y="5222652"/>
            <a:ext cx="2347845" cy="29129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501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~1,000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x1.5%=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28A8E39-6F89-4AD1-BF36-405B6063EDF5}"/>
              </a:ext>
            </a:extLst>
          </p:cNvPr>
          <p:cNvCxnSpPr/>
          <p:nvPr/>
        </p:nvCxnSpPr>
        <p:spPr>
          <a:xfrm>
            <a:off x="7759045" y="3775299"/>
            <a:ext cx="756000" cy="0"/>
          </a:xfrm>
          <a:prstGeom prst="line">
            <a:avLst/>
          </a:prstGeom>
          <a:ln w="25400" cmpd="thinThick">
            <a:solidFill>
              <a:srgbClr val="FFBCDB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01325E0B-19E3-4C72-82BA-4ABF2D6DD79E}"/>
              </a:ext>
            </a:extLst>
          </p:cNvPr>
          <p:cNvCxnSpPr/>
          <p:nvPr/>
        </p:nvCxnSpPr>
        <p:spPr>
          <a:xfrm>
            <a:off x="5189456" y="4062906"/>
            <a:ext cx="684000" cy="0"/>
          </a:xfrm>
          <a:prstGeom prst="line">
            <a:avLst/>
          </a:prstGeom>
          <a:ln w="25400" cmpd="thinThick">
            <a:solidFill>
              <a:srgbClr val="FFBCDB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F6253B15-B863-4BE5-AA6B-18356D1BBCC8}"/>
              </a:ext>
            </a:extLst>
          </p:cNvPr>
          <p:cNvCxnSpPr/>
          <p:nvPr/>
        </p:nvCxnSpPr>
        <p:spPr>
          <a:xfrm>
            <a:off x="5189456" y="4895564"/>
            <a:ext cx="684000" cy="0"/>
          </a:xfrm>
          <a:prstGeom prst="line">
            <a:avLst/>
          </a:prstGeom>
          <a:ln w="25400" cmpd="thinThick">
            <a:solidFill>
              <a:srgbClr val="FFBCDB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84ABFA82-F482-45ED-8FDC-7917B346D653}"/>
              </a:ext>
            </a:extLst>
          </p:cNvPr>
          <p:cNvCxnSpPr/>
          <p:nvPr/>
        </p:nvCxnSpPr>
        <p:spPr>
          <a:xfrm>
            <a:off x="7130289" y="1471589"/>
            <a:ext cx="756000" cy="0"/>
          </a:xfrm>
          <a:prstGeom prst="line">
            <a:avLst/>
          </a:prstGeom>
          <a:ln w="25400" cmpd="thinThick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E0A36F58-D373-4D65-B64C-016DF5240261}"/>
              </a:ext>
            </a:extLst>
          </p:cNvPr>
          <p:cNvSpPr/>
          <p:nvPr/>
        </p:nvSpPr>
        <p:spPr>
          <a:xfrm>
            <a:off x="5089919" y="5562032"/>
            <a:ext cx="1530534" cy="29129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兩部分加總：</a:t>
            </a:r>
            <a:endParaRPr lang="en-US" altLang="zh-TW" sz="1200" b="1" dirty="0">
              <a:solidFill>
                <a:srgbClr val="FF99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4619723D-02A3-45EF-B97F-F13A8E831A4D}"/>
              </a:ext>
            </a:extLst>
          </p:cNvPr>
          <p:cNvCxnSpPr/>
          <p:nvPr/>
        </p:nvCxnSpPr>
        <p:spPr>
          <a:xfrm>
            <a:off x="5189456" y="5776927"/>
            <a:ext cx="864000" cy="0"/>
          </a:xfrm>
          <a:prstGeom prst="line">
            <a:avLst/>
          </a:prstGeom>
          <a:ln w="25400" cmpd="thinThick">
            <a:solidFill>
              <a:srgbClr val="FFBCDB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6" name="矩形 75">
            <a:extLst>
              <a:ext uri="{FF2B5EF4-FFF2-40B4-BE49-F238E27FC236}">
                <a16:creationId xmlns:a16="http://schemas.microsoft.com/office/drawing/2014/main" id="{7FF2CBDA-E6C5-423D-9F5D-F70F650F8E7E}"/>
              </a:ext>
            </a:extLst>
          </p:cNvPr>
          <p:cNvSpPr/>
          <p:nvPr/>
        </p:nvSpPr>
        <p:spPr>
          <a:xfrm>
            <a:off x="6674963" y="5804771"/>
            <a:ext cx="2006960" cy="307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 校管理費，收取總額。</a:t>
            </a:r>
            <a:endParaRPr lang="en-US" altLang="zh-TW" sz="1200" b="1" dirty="0">
              <a:gradFill>
                <a:gsLst>
                  <a:gs pos="100000">
                    <a:schemeClr val="bg1"/>
                  </a:gs>
                  <a:gs pos="0">
                    <a:srgbClr val="8ECFC5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7A0EEFC2-C98A-458F-AA51-5FCD2B32724F}"/>
              </a:ext>
            </a:extLst>
          </p:cNvPr>
          <p:cNvSpPr/>
          <p:nvPr/>
        </p:nvSpPr>
        <p:spPr>
          <a:xfrm>
            <a:off x="5289656" y="5862124"/>
            <a:ext cx="1857259" cy="30938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75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 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=125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3EE9CF7-E8BE-4425-AA79-C5CF9F64A185}"/>
              </a:ext>
            </a:extLst>
          </p:cNvPr>
          <p:cNvSpPr/>
          <p:nvPr/>
        </p:nvSpPr>
        <p:spPr>
          <a:xfrm>
            <a:off x="6674963" y="6067133"/>
            <a:ext cx="2468625" cy="307713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← 執行單位管理費，收取總額。</a:t>
            </a:r>
            <a:endParaRPr lang="en-US" altLang="zh-TW" sz="1200" b="1" dirty="0">
              <a:gradFill>
                <a:gsLst>
                  <a:gs pos="100000">
                    <a:schemeClr val="bg1"/>
                  </a:gs>
                  <a:gs pos="0">
                    <a:srgbClr val="8ECFC5"/>
                  </a:gs>
                </a:gsLst>
                <a:lin ang="5400000" scaled="0"/>
              </a:gra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24B2C173-F294-4705-BCB0-EA79EDD8DBFC}"/>
              </a:ext>
            </a:extLst>
          </p:cNvPr>
          <p:cNvSpPr/>
          <p:nvPr/>
        </p:nvSpPr>
        <p:spPr>
          <a:xfrm>
            <a:off x="5289657" y="6121059"/>
            <a:ext cx="1899010" cy="291298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12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+ 7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5=20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萬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3137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圖片 68">
            <a:extLst>
              <a:ext uri="{FF2B5EF4-FFF2-40B4-BE49-F238E27FC236}">
                <a16:creationId xmlns:a16="http://schemas.microsoft.com/office/drawing/2014/main" id="{5976EAF8-6BAA-48DD-B938-47E655B46F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3" b="34409"/>
          <a:stretch/>
        </p:blipFill>
        <p:spPr>
          <a:xfrm>
            <a:off x="555762" y="751112"/>
            <a:ext cx="7745214" cy="4188281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555490" y="5016687"/>
            <a:ext cx="7745486" cy="1555208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8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41" name="標題 1">
            <a:extLst>
              <a:ext uri="{FF2B5EF4-FFF2-40B4-BE49-F238E27FC236}">
                <a16:creationId xmlns:a16="http://schemas.microsoft.com/office/drawing/2014/main" id="{2A927162-46B2-4169-A924-39CF9B31950C}"/>
              </a:ext>
            </a:extLst>
          </p:cNvPr>
          <p:cNvSpPr txBox="1">
            <a:spLocks/>
          </p:cNvSpPr>
          <p:nvPr/>
        </p:nvSpPr>
        <p:spPr>
          <a:xfrm>
            <a:off x="595810" y="5018266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401" name="矩形 400">
            <a:extLst>
              <a:ext uri="{FF2B5EF4-FFF2-40B4-BE49-F238E27FC236}">
                <a16:creationId xmlns:a16="http://schemas.microsoft.com/office/drawing/2014/main" id="{9C831DC5-77F7-4135-AE02-30640316E83B}"/>
              </a:ext>
            </a:extLst>
          </p:cNvPr>
          <p:cNvSpPr/>
          <p:nvPr/>
        </p:nvSpPr>
        <p:spPr>
          <a:xfrm>
            <a:off x="649349" y="5356247"/>
            <a:ext cx="7546457" cy="23337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一般企業產學案合約中，甲方代表人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負責人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是以經濟部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-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商工登記公示資料查詢服務網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所顯示的資料為主。</a:t>
            </a:r>
          </a:p>
        </p:txBody>
      </p:sp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11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F168EF3B-8AE6-4289-97B9-B3B784734A96}"/>
              </a:ext>
            </a:extLst>
          </p:cNvPr>
          <p:cNvSpPr/>
          <p:nvPr/>
        </p:nvSpPr>
        <p:spPr>
          <a:xfrm>
            <a:off x="1157196" y="2557809"/>
            <a:ext cx="748604" cy="560948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F4723A22-97D4-4F30-8FA5-2071ADA30BF5}"/>
              </a:ext>
            </a:extLst>
          </p:cNvPr>
          <p:cNvSpPr/>
          <p:nvPr/>
        </p:nvSpPr>
        <p:spPr>
          <a:xfrm>
            <a:off x="1977589" y="2324171"/>
            <a:ext cx="6920649" cy="1434984"/>
          </a:xfrm>
          <a:prstGeom prst="roundRect">
            <a:avLst>
              <a:gd name="adj" fmla="val 8201"/>
            </a:avLst>
          </a:prstGeom>
          <a:solidFill>
            <a:schemeClr val="bg1"/>
          </a:solidFill>
          <a:ln w="34925" cmpd="thickThin"/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52DBC61D-F98F-46DB-A1FB-EA26293D3B7C}"/>
              </a:ext>
            </a:extLst>
          </p:cNvPr>
          <p:cNvSpPr/>
          <p:nvPr/>
        </p:nvSpPr>
        <p:spPr>
          <a:xfrm>
            <a:off x="2046211" y="2353946"/>
            <a:ext cx="6975869" cy="1363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【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合約簽署代表層級對應說明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】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 長 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VS.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公司負責人  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如：董事長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，兩造雙方皆使用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產學長 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VS.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公司負責人  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如：董事長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，產學長用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簽約代表人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，合作方用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產學長 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VS.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公司高層管理人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如：總經理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，兩造雙方皆使用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簽約代表人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endParaRPr lang="zh-TW" altLang="en-US" sz="1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 長 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VS.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公司高層管理人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如：總經理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，校長用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代表人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，合作方用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授權簽署人</a:t>
            </a:r>
            <a:r>
              <a:rPr lang="en-US" altLang="zh-TW" sz="1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</a:p>
        </p:txBody>
      </p: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9BC6F5F7-8F44-4FBE-B60F-2942ECB4609C}"/>
              </a:ext>
            </a:extLst>
          </p:cNvPr>
          <p:cNvSpPr/>
          <p:nvPr/>
        </p:nvSpPr>
        <p:spPr>
          <a:xfrm>
            <a:off x="1157196" y="4376631"/>
            <a:ext cx="930017" cy="562762"/>
          </a:xfrm>
          <a:prstGeom prst="round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手繪多邊形: 圖案 60">
            <a:extLst>
              <a:ext uri="{FF2B5EF4-FFF2-40B4-BE49-F238E27FC236}">
                <a16:creationId xmlns:a16="http://schemas.microsoft.com/office/drawing/2014/main" id="{1CEEDBE7-B2BC-4837-A552-9DC621A5B106}"/>
              </a:ext>
            </a:extLst>
          </p:cNvPr>
          <p:cNvSpPr/>
          <p:nvPr/>
        </p:nvSpPr>
        <p:spPr>
          <a:xfrm>
            <a:off x="4465338" y="3698421"/>
            <a:ext cx="4133941" cy="1102179"/>
          </a:xfrm>
          <a:custGeom>
            <a:avLst/>
            <a:gdLst>
              <a:gd name="connsiteX0" fmla="*/ 2876316 w 3437385"/>
              <a:gd name="connsiteY0" fmla="*/ 0 h 1045207"/>
              <a:gd name="connsiteX1" fmla="*/ 3140465 w 3437385"/>
              <a:gd name="connsiteY1" fmla="*/ 302045 h 1045207"/>
              <a:gd name="connsiteX2" fmla="*/ 3376438 w 3437385"/>
              <a:gd name="connsiteY2" fmla="*/ 302045 h 1045207"/>
              <a:gd name="connsiteX3" fmla="*/ 3437385 w 3437385"/>
              <a:gd name="connsiteY3" fmla="*/ 362992 h 1045207"/>
              <a:gd name="connsiteX4" fmla="*/ 3437385 w 3437385"/>
              <a:gd name="connsiteY4" fmla="*/ 984260 h 1045207"/>
              <a:gd name="connsiteX5" fmla="*/ 3376438 w 3437385"/>
              <a:gd name="connsiteY5" fmla="*/ 1045207 h 1045207"/>
              <a:gd name="connsiteX6" fmla="*/ 60947 w 3437385"/>
              <a:gd name="connsiteY6" fmla="*/ 1045207 h 1045207"/>
              <a:gd name="connsiteX7" fmla="*/ 0 w 3437385"/>
              <a:gd name="connsiteY7" fmla="*/ 984260 h 1045207"/>
              <a:gd name="connsiteX8" fmla="*/ 0 w 3437385"/>
              <a:gd name="connsiteY8" fmla="*/ 362992 h 1045207"/>
              <a:gd name="connsiteX9" fmla="*/ 60947 w 3437385"/>
              <a:gd name="connsiteY9" fmla="*/ 302045 h 1045207"/>
              <a:gd name="connsiteX10" fmla="*/ 2612167 w 3437385"/>
              <a:gd name="connsiteY10" fmla="*/ 302045 h 1045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37385" h="1045207">
                <a:moveTo>
                  <a:pt x="2876316" y="0"/>
                </a:moveTo>
                <a:lnTo>
                  <a:pt x="3140465" y="302045"/>
                </a:lnTo>
                <a:lnTo>
                  <a:pt x="3376438" y="302045"/>
                </a:lnTo>
                <a:cubicBezTo>
                  <a:pt x="3410098" y="302045"/>
                  <a:pt x="3437385" y="329332"/>
                  <a:pt x="3437385" y="362992"/>
                </a:cubicBezTo>
                <a:lnTo>
                  <a:pt x="3437385" y="984260"/>
                </a:lnTo>
                <a:cubicBezTo>
                  <a:pt x="3437385" y="1017920"/>
                  <a:pt x="3410098" y="1045207"/>
                  <a:pt x="3376438" y="1045207"/>
                </a:cubicBezTo>
                <a:lnTo>
                  <a:pt x="60947" y="1045207"/>
                </a:lnTo>
                <a:cubicBezTo>
                  <a:pt x="27287" y="1045207"/>
                  <a:pt x="0" y="1017920"/>
                  <a:pt x="0" y="984260"/>
                </a:cubicBezTo>
                <a:lnTo>
                  <a:pt x="0" y="362992"/>
                </a:lnTo>
                <a:cubicBezTo>
                  <a:pt x="0" y="329332"/>
                  <a:pt x="27287" y="302045"/>
                  <a:pt x="60947" y="302045"/>
                </a:cubicBezTo>
                <a:lnTo>
                  <a:pt x="2612167" y="302045"/>
                </a:lnTo>
                <a:close/>
              </a:path>
            </a:pathLst>
          </a:custGeom>
          <a:solidFill>
            <a:schemeClr val="bg1"/>
          </a:solidFill>
          <a:ln w="34925" cmpd="thickThin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0070C0">
                <a:alpha val="40000"/>
              </a:srgb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6364B91E-5319-494F-99BF-270ABC38B578}"/>
              </a:ext>
            </a:extLst>
          </p:cNvPr>
          <p:cNvSpPr/>
          <p:nvPr/>
        </p:nvSpPr>
        <p:spPr>
          <a:xfrm>
            <a:off x="4561192" y="4058969"/>
            <a:ext cx="39422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另請於[簽呈]上加註[依oooo股份有限公司要求，合約書需為本校代表人用印，懇請同意。]字樣，送校長決行。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219BF15-23F4-4BB8-9274-CF31CE46279F}"/>
              </a:ext>
            </a:extLst>
          </p:cNvPr>
          <p:cNvSpPr/>
          <p:nvPr/>
        </p:nvSpPr>
        <p:spPr>
          <a:xfrm>
            <a:off x="649349" y="6311428"/>
            <a:ext cx="7546457" cy="23337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可用作建案依據的文件型式：本校制式合約，訂購單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工研院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72" name="群組 71">
            <a:extLst>
              <a:ext uri="{FF2B5EF4-FFF2-40B4-BE49-F238E27FC236}">
                <a16:creationId xmlns:a16="http://schemas.microsoft.com/office/drawing/2014/main" id="{6D63227D-ACE3-437E-B3EE-5C0040AA4B03}"/>
              </a:ext>
            </a:extLst>
          </p:cNvPr>
          <p:cNvGrpSpPr/>
          <p:nvPr/>
        </p:nvGrpSpPr>
        <p:grpSpPr>
          <a:xfrm>
            <a:off x="357595" y="792227"/>
            <a:ext cx="1296000" cy="360000"/>
            <a:chOff x="611060" y="1837273"/>
            <a:chExt cx="1670038" cy="367469"/>
          </a:xfrm>
        </p:grpSpPr>
        <p:sp>
          <p:nvSpPr>
            <p:cNvPr id="73" name="矩形: 圓角 72">
              <a:extLst>
                <a:ext uri="{FF2B5EF4-FFF2-40B4-BE49-F238E27FC236}">
                  <a16:creationId xmlns:a16="http://schemas.microsoft.com/office/drawing/2014/main" id="{A26644DA-A8B0-4B71-9DBB-6855EA40D7D2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74" name="矩形: 圓角 73">
              <a:extLst>
                <a:ext uri="{FF2B5EF4-FFF2-40B4-BE49-F238E27FC236}">
                  <a16:creationId xmlns:a16="http://schemas.microsoft.com/office/drawing/2014/main" id="{228834B4-A94D-4B71-96B8-606BDC426717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75" name="TextBox 20">
            <a:extLst>
              <a:ext uri="{FF2B5EF4-FFF2-40B4-BE49-F238E27FC236}">
                <a16:creationId xmlns:a16="http://schemas.microsoft.com/office/drawing/2014/main" id="{B541405E-E472-44B8-A078-8B9E6BD50AAC}"/>
              </a:ext>
            </a:extLst>
          </p:cNvPr>
          <p:cNvSpPr txBox="1"/>
          <p:nvPr/>
        </p:nvSpPr>
        <p:spPr>
          <a:xfrm>
            <a:off x="626489" y="824601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合約</a:t>
            </a:r>
          </a:p>
        </p:txBody>
      </p:sp>
      <p:sp>
        <p:nvSpPr>
          <p:cNvPr id="76" name="等腰三角形 75">
            <a:extLst>
              <a:ext uri="{FF2B5EF4-FFF2-40B4-BE49-F238E27FC236}">
                <a16:creationId xmlns:a16="http://schemas.microsoft.com/office/drawing/2014/main" id="{EB716F1B-8753-4D81-B55C-5C67C6700C9A}"/>
              </a:ext>
            </a:extLst>
          </p:cNvPr>
          <p:cNvSpPr/>
          <p:nvPr/>
        </p:nvSpPr>
        <p:spPr>
          <a:xfrm rot="5400000">
            <a:off x="542170" y="924547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DDB4AAF-6129-4CC6-8594-F878D6AE5138}"/>
              </a:ext>
            </a:extLst>
          </p:cNvPr>
          <p:cNvSpPr/>
          <p:nvPr/>
        </p:nvSpPr>
        <p:spPr>
          <a:xfrm>
            <a:off x="649349" y="5608077"/>
            <a:ext cx="7271807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合約正、副本皆為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具有法律效力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文件，皆須用印。建議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本校副本至少兩份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主持人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&amp;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產學處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endParaRPr lang="zh-TW" altLang="en-US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4C4D84B-2692-4B7C-9057-97127F4638A1}"/>
              </a:ext>
            </a:extLst>
          </p:cNvPr>
          <p:cNvSpPr/>
          <p:nvPr/>
        </p:nvSpPr>
        <p:spPr>
          <a:xfrm>
            <a:off x="649349" y="5842528"/>
            <a:ext cx="5562369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合約簽署人欄位，如有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計畫主持人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姓名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請一併簽名或蓋章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A164309-E027-4392-B5B6-FD23E5F73D9C}"/>
              </a:ext>
            </a:extLst>
          </p:cNvPr>
          <p:cNvSpPr/>
          <p:nvPr/>
        </p:nvSpPr>
        <p:spPr>
          <a:xfrm>
            <a:off x="1899096" y="1254588"/>
            <a:ext cx="5842824" cy="560948"/>
          </a:xfrm>
          <a:prstGeom prst="rect">
            <a:avLst/>
          </a:prstGeom>
          <a:noFill/>
          <a:ln w="5715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7A994296-0653-4516-92E3-BDA52B1E5146}"/>
              </a:ext>
            </a:extLst>
          </p:cNvPr>
          <p:cNvSpPr/>
          <p:nvPr/>
        </p:nvSpPr>
        <p:spPr>
          <a:xfrm>
            <a:off x="649349" y="6076979"/>
            <a:ext cx="7568750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制式合約條文具有保障學校與主持人的目的，如有調整或配合廠商版本，建請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先由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本校委任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法律顧問審閱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6274ABF-3E98-4FEE-9758-15B76462AC94}"/>
              </a:ext>
            </a:extLst>
          </p:cNvPr>
          <p:cNvSpPr txBox="1"/>
          <p:nvPr/>
        </p:nvSpPr>
        <p:spPr>
          <a:xfrm>
            <a:off x="6449079" y="148254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35" name="等腰三角形 34">
            <a:extLst>
              <a:ext uri="{FF2B5EF4-FFF2-40B4-BE49-F238E27FC236}">
                <a16:creationId xmlns:a16="http://schemas.microsoft.com/office/drawing/2014/main" id="{3EF339BA-0FDA-4D5C-A4CC-2811DB7F9B1B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9473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7" y="864797"/>
            <a:ext cx="8881079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95" name="矩形 394">
            <a:extLst>
              <a:ext uri="{FF2B5EF4-FFF2-40B4-BE49-F238E27FC236}">
                <a16:creationId xmlns:a16="http://schemas.microsoft.com/office/drawing/2014/main" id="{3E485890-E681-4F19-B473-99B775529393}"/>
              </a:ext>
            </a:extLst>
          </p:cNvPr>
          <p:cNvSpPr/>
          <p:nvPr/>
        </p:nvSpPr>
        <p:spPr>
          <a:xfrm>
            <a:off x="111251" y="3890317"/>
            <a:ext cx="8915031" cy="2666262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合約性質之文件用印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57595" y="3714155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26489" y="3746529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2170" y="384647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12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03B2CAA-9041-4809-89C7-1A94F39A2D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b="34038"/>
          <a:stretch/>
        </p:blipFill>
        <p:spPr>
          <a:xfrm>
            <a:off x="186783" y="4143217"/>
            <a:ext cx="4329012" cy="229131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7A032400-2316-4872-8981-0BF5DBFE92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6232" b="-2279"/>
          <a:stretch/>
        </p:blipFill>
        <p:spPr>
          <a:xfrm>
            <a:off x="4616271" y="4140253"/>
            <a:ext cx="4329012" cy="2294282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79" name="等腰三角形 78">
            <a:extLst>
              <a:ext uri="{FF2B5EF4-FFF2-40B4-BE49-F238E27FC236}">
                <a16:creationId xmlns:a16="http://schemas.microsoft.com/office/drawing/2014/main" id="{5EFADC8B-598F-4B95-8419-EB8BBF8C66A8}"/>
              </a:ext>
            </a:extLst>
          </p:cNvPr>
          <p:cNvSpPr/>
          <p:nvPr/>
        </p:nvSpPr>
        <p:spPr>
          <a:xfrm rot="5400000">
            <a:off x="4512096" y="5189948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ED81EE58-997A-4C31-94DB-D530272E12C9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78AFD18-F17A-48E3-A413-72F8D8B6F68B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如簽呈有發文需求，請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遞送產學處製作函稿：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E1F660E-E775-45EA-8A5C-C0F7E09A5618}"/>
              </a:ext>
            </a:extLst>
          </p:cNvPr>
          <p:cNvSpPr/>
          <p:nvPr/>
        </p:nvSpPr>
        <p:spPr>
          <a:xfrm>
            <a:off x="6928581" y="1387064"/>
            <a:ext cx="2026298" cy="215337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BE3B4BB-F884-4436-BB87-B09BD737B818}"/>
              </a:ext>
            </a:extLst>
          </p:cNvPr>
          <p:cNvSpPr/>
          <p:nvPr/>
        </p:nvSpPr>
        <p:spPr>
          <a:xfrm>
            <a:off x="6909113" y="1587593"/>
            <a:ext cx="1159326" cy="526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隨文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C63F68E-19D7-4290-8F88-8E6C3AA118F7}"/>
              </a:ext>
            </a:extLst>
          </p:cNvPr>
          <p:cNvSpPr/>
          <p:nvPr/>
        </p:nvSpPr>
        <p:spPr>
          <a:xfrm>
            <a:off x="6851181" y="1413601"/>
            <a:ext cx="19192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【</a:t>
            </a:r>
            <a:r>
              <a:rPr lang="zh-TW" altLang="en-US" sz="9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合約性質文件用印、發文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】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endParaRPr lang="zh-TW" altLang="en-US" sz="2000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A69B716C-D72A-4711-A0D5-FA47C860B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508972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B55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CA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CA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CA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ECA6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479018D-32B6-4ECA-A2B8-8C39D3F642BC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178FE635-9C29-41D9-AF46-B781D25DB773}"/>
              </a:ext>
            </a:extLst>
          </p:cNvPr>
          <p:cNvSpPr/>
          <p:nvPr/>
        </p:nvSpPr>
        <p:spPr>
          <a:xfrm>
            <a:off x="1753967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69803D6-2286-495D-9D23-C03181635B2E}"/>
              </a:ext>
            </a:extLst>
          </p:cNvPr>
          <p:cNvSpPr/>
          <p:nvPr/>
        </p:nvSpPr>
        <p:spPr>
          <a:xfrm>
            <a:off x="175396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7189942C-DD60-4444-8571-78D07FB724A8}"/>
              </a:ext>
            </a:extLst>
          </p:cNvPr>
          <p:cNvSpPr/>
          <p:nvPr/>
        </p:nvSpPr>
        <p:spPr>
          <a:xfrm>
            <a:off x="2706530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會畢送決行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8E78ACD4-4F2E-40D6-98BF-8AEEC8FD1E8C}"/>
              </a:ext>
            </a:extLst>
          </p:cNvPr>
          <p:cNvSpPr/>
          <p:nvPr/>
        </p:nvSpPr>
        <p:spPr>
          <a:xfrm>
            <a:off x="2703179" y="2545401"/>
            <a:ext cx="648000" cy="28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一層決行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主任秘書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D61E4FBC-5EBF-4DF1-AB27-951F4B9E211A}"/>
              </a:ext>
            </a:extLst>
          </p:cNvPr>
          <p:cNvSpPr/>
          <p:nvPr/>
        </p:nvSpPr>
        <p:spPr>
          <a:xfrm>
            <a:off x="3230435" y="1462462"/>
            <a:ext cx="1280260" cy="4129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   </a:t>
            </a:r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en-US" altLang="zh-TW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5D5B23F-190C-4E28-B641-6D84BE60BCFB}"/>
              </a:ext>
            </a:extLst>
          </p:cNvPr>
          <p:cNvSpPr/>
          <p:nvPr/>
        </p:nvSpPr>
        <p:spPr>
          <a:xfrm>
            <a:off x="4419012" y="2546681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1DFBEDF2-73F6-4EA9-A273-F890DEA4BB56}"/>
              </a:ext>
            </a:extLst>
          </p:cNvPr>
          <p:cNvSpPr/>
          <p:nvPr/>
        </p:nvSpPr>
        <p:spPr>
          <a:xfrm>
            <a:off x="5286955" y="2546681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FAE503DE-0623-4CBD-97D3-C7BD7FF5155C}"/>
              </a:ext>
            </a:extLst>
          </p:cNvPr>
          <p:cNvSpPr/>
          <p:nvPr/>
        </p:nvSpPr>
        <p:spPr>
          <a:xfrm>
            <a:off x="6067384" y="3130176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95BDF6E9-1889-497A-818E-518EA94C8163}"/>
              </a:ext>
            </a:extLst>
          </p:cNvPr>
          <p:cNvCxnSpPr>
            <a:cxnSpLocks/>
            <a:stCxn id="41" idx="3"/>
            <a:endCxn id="42" idx="1"/>
          </p:cNvCxnSpPr>
          <p:nvPr/>
        </p:nvCxnSpPr>
        <p:spPr>
          <a:xfrm flipV="1">
            <a:off x="1534192" y="1661608"/>
            <a:ext cx="219775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F90A5850-52E4-49B5-B2E6-710F0E02AEC7}"/>
              </a:ext>
            </a:extLst>
          </p:cNvPr>
          <p:cNvCxnSpPr>
            <a:cxnSpLocks/>
            <a:stCxn id="43" idx="3"/>
            <a:endCxn id="45" idx="1"/>
          </p:cNvCxnSpPr>
          <p:nvPr/>
        </p:nvCxnSpPr>
        <p:spPr>
          <a:xfrm>
            <a:off x="2401967" y="2221357"/>
            <a:ext cx="304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接點: 肘形 60">
            <a:extLst>
              <a:ext uri="{FF2B5EF4-FFF2-40B4-BE49-F238E27FC236}">
                <a16:creationId xmlns:a16="http://schemas.microsoft.com/office/drawing/2014/main" id="{65DC02AB-414B-4D28-BAAF-9F45907DD57C}"/>
              </a:ext>
            </a:extLst>
          </p:cNvPr>
          <p:cNvCxnSpPr>
            <a:cxnSpLocks/>
            <a:stCxn id="46" idx="3"/>
            <a:endCxn id="47" idx="2"/>
          </p:cNvCxnSpPr>
          <p:nvPr/>
        </p:nvCxnSpPr>
        <p:spPr>
          <a:xfrm flipV="1">
            <a:off x="3351179" y="1875420"/>
            <a:ext cx="519386" cy="81398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接點: 肘形 61">
            <a:extLst>
              <a:ext uri="{FF2B5EF4-FFF2-40B4-BE49-F238E27FC236}">
                <a16:creationId xmlns:a16="http://schemas.microsoft.com/office/drawing/2014/main" id="{28D80A03-21FB-4FE9-9D9E-53D232122D48}"/>
              </a:ext>
            </a:extLst>
          </p:cNvPr>
          <p:cNvCxnSpPr>
            <a:cxnSpLocks/>
            <a:stCxn id="47" idx="3"/>
            <a:endCxn id="50" idx="0"/>
          </p:cNvCxnSpPr>
          <p:nvPr/>
        </p:nvCxnSpPr>
        <p:spPr>
          <a:xfrm>
            <a:off x="4510695" y="1668941"/>
            <a:ext cx="232317" cy="8777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00069DDD-BC12-4718-9247-D70C808305D6}"/>
              </a:ext>
            </a:extLst>
          </p:cNvPr>
          <p:cNvSpPr/>
          <p:nvPr/>
        </p:nvSpPr>
        <p:spPr>
          <a:xfrm>
            <a:off x="4415641" y="2861790"/>
            <a:ext cx="648000" cy="101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D26CF37A-22B7-464A-B033-C9173AEA2FFE}"/>
              </a:ext>
            </a:extLst>
          </p:cNvPr>
          <p:cNvSpPr/>
          <p:nvPr/>
        </p:nvSpPr>
        <p:spPr>
          <a:xfrm>
            <a:off x="5343388" y="3234909"/>
            <a:ext cx="647999" cy="116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CEF4D9F0-3334-44A4-B95E-E4F01F795EF3}"/>
              </a:ext>
            </a:extLst>
          </p:cNvPr>
          <p:cNvCxnSpPr>
            <a:cxnSpLocks/>
            <a:stCxn id="50" idx="3"/>
            <a:endCxn id="51" idx="1"/>
          </p:cNvCxnSpPr>
          <p:nvPr/>
        </p:nvCxnSpPr>
        <p:spPr>
          <a:xfrm>
            <a:off x="5067012" y="2690681"/>
            <a:ext cx="21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B1E3CA6A-C7D4-4DC6-9386-12971CFB1C89}"/>
              </a:ext>
            </a:extLst>
          </p:cNvPr>
          <p:cNvCxnSpPr>
            <a:cxnSpLocks/>
            <a:stCxn id="45" idx="2"/>
            <a:endCxn id="46" idx="0"/>
          </p:cNvCxnSpPr>
          <p:nvPr/>
        </p:nvCxnSpPr>
        <p:spPr>
          <a:xfrm flipH="1">
            <a:off x="3027179" y="2365357"/>
            <a:ext cx="3351" cy="180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 81">
            <a:extLst>
              <a:ext uri="{FF2B5EF4-FFF2-40B4-BE49-F238E27FC236}">
                <a16:creationId xmlns:a16="http://schemas.microsoft.com/office/drawing/2014/main" id="{7B69D0C2-2518-4389-8894-901FEA373C6D}"/>
              </a:ext>
            </a:extLst>
          </p:cNvPr>
          <p:cNvSpPr/>
          <p:nvPr/>
        </p:nvSpPr>
        <p:spPr>
          <a:xfrm>
            <a:off x="6909113" y="2146301"/>
            <a:ext cx="2026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若無正本合約提供學校留存，則請複印合約影本，供文書組留存</a:t>
            </a:r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400" dirty="0"/>
          </a:p>
        </p:txBody>
      </p: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49099C3E-95AF-4501-9481-30A5449BF3BF}"/>
              </a:ext>
            </a:extLst>
          </p:cNvPr>
          <p:cNvCxnSpPr>
            <a:cxnSpLocks/>
            <a:stCxn id="42" idx="2"/>
            <a:endCxn id="43" idx="0"/>
          </p:cNvCxnSpPr>
          <p:nvPr/>
        </p:nvCxnSpPr>
        <p:spPr>
          <a:xfrm>
            <a:off x="2077967" y="1805608"/>
            <a:ext cx="0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193AF150-5EC0-49D9-AC5B-7C99061FD5CA}"/>
              </a:ext>
            </a:extLst>
          </p:cNvPr>
          <p:cNvCxnSpPr>
            <a:cxnSpLocks/>
            <a:stCxn id="51" idx="3"/>
            <a:endCxn id="52" idx="0"/>
          </p:cNvCxnSpPr>
          <p:nvPr/>
        </p:nvCxnSpPr>
        <p:spPr>
          <a:xfrm>
            <a:off x="5934955" y="2690681"/>
            <a:ext cx="456429" cy="4394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D7575C31-7CC3-43B2-A4F3-65300EF3B1EC}"/>
              </a:ext>
            </a:extLst>
          </p:cNvPr>
          <p:cNvSpPr/>
          <p:nvPr/>
        </p:nvSpPr>
        <p:spPr>
          <a:xfrm>
            <a:off x="4561079" y="2032036"/>
            <a:ext cx="557840" cy="101900"/>
          </a:xfrm>
          <a:prstGeom prst="round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  <p:sp>
        <p:nvSpPr>
          <p:cNvPr id="59" name="矩形: 圓角 58">
            <a:extLst>
              <a:ext uri="{FF2B5EF4-FFF2-40B4-BE49-F238E27FC236}">
                <a16:creationId xmlns:a16="http://schemas.microsoft.com/office/drawing/2014/main" id="{9AC6CE60-EA4C-4627-B953-06D62CA30E66}"/>
              </a:ext>
            </a:extLst>
          </p:cNvPr>
          <p:cNvSpPr/>
          <p:nvPr/>
        </p:nvSpPr>
        <p:spPr>
          <a:xfrm>
            <a:off x="4559532" y="2134440"/>
            <a:ext cx="1296000" cy="128405"/>
          </a:xfrm>
          <a:prstGeom prst="round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收據正本、收據影本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8892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4098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減價驗收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撤案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13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4C8ED0D-697C-48A7-99F6-327385D613E4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2C5412D-40D5-4648-BF60-7BEED6F08065}"/>
              </a:ext>
            </a:extLst>
          </p:cNvPr>
          <p:cNvSpPr/>
          <p:nvPr/>
        </p:nvSpPr>
        <p:spPr>
          <a:xfrm>
            <a:off x="3683508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BE36E37-6B7E-40DC-819C-2490B57CE7FA}"/>
              </a:ext>
            </a:extLst>
          </p:cNvPr>
          <p:cNvSpPr/>
          <p:nvPr/>
        </p:nvSpPr>
        <p:spPr>
          <a:xfrm>
            <a:off x="5469636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2228D535-B936-45F9-80B0-C7F76F57B23E}"/>
              </a:ext>
            </a:extLst>
          </p:cNvPr>
          <p:cNvSpPr/>
          <p:nvPr/>
        </p:nvSpPr>
        <p:spPr>
          <a:xfrm>
            <a:off x="7255764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1C2BE0C-57EC-4D4F-A6F8-7633B1437089}"/>
              </a:ext>
            </a:extLst>
          </p:cNvPr>
          <p:cNvGrpSpPr/>
          <p:nvPr/>
        </p:nvGrpSpPr>
        <p:grpSpPr>
          <a:xfrm>
            <a:off x="5678084" y="3758913"/>
            <a:ext cx="1296000" cy="360000"/>
            <a:chOff x="611060" y="1837273"/>
            <a:chExt cx="1670038" cy="367469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A4FF1DC0-0D74-4F8A-B9E5-70E486707C7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149958C7-D917-486F-B110-F8242E0CCC7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2976F426-236E-4A43-A09D-F414EE7276E3}"/>
              </a:ext>
            </a:extLst>
          </p:cNvPr>
          <p:cNvGrpSpPr/>
          <p:nvPr/>
        </p:nvGrpSpPr>
        <p:grpSpPr>
          <a:xfrm>
            <a:off x="7329661" y="3758913"/>
            <a:ext cx="1589181" cy="360000"/>
            <a:chOff x="611060" y="1837273"/>
            <a:chExt cx="1670038" cy="367469"/>
          </a:xfrm>
        </p:grpSpPr>
        <p:sp>
          <p:nvSpPr>
            <p:cNvPr id="45" name="矩形: 圓角 44">
              <a:extLst>
                <a:ext uri="{FF2B5EF4-FFF2-40B4-BE49-F238E27FC236}">
                  <a16:creationId xmlns:a16="http://schemas.microsoft.com/office/drawing/2014/main" id="{FB3CCC83-6D3E-49E5-B2A8-7B506808BC93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C5EA5BB8-D0F8-45E9-8711-7F61DBB0EA47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5759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2648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4217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AB8BAB9-0141-4D9E-B6C5-D9B4D9B5C8A2}"/>
              </a:ext>
            </a:extLst>
          </p:cNvPr>
          <p:cNvGrpSpPr/>
          <p:nvPr/>
        </p:nvGrpSpPr>
        <p:grpSpPr>
          <a:xfrm>
            <a:off x="2131092" y="3758913"/>
            <a:ext cx="1296000" cy="360000"/>
            <a:chOff x="611060" y="1837273"/>
            <a:chExt cx="1670038" cy="367469"/>
          </a:xfrm>
        </p:grpSpPr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5CD4056B-DE79-453C-9B25-07190781FB0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DDF0BA4C-86C7-4E2C-8F27-69D807D6D05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9" name="TextBox 20">
            <a:extLst>
              <a:ext uri="{FF2B5EF4-FFF2-40B4-BE49-F238E27FC236}">
                <a16:creationId xmlns:a16="http://schemas.microsoft.com/office/drawing/2014/main" id="{1D0E7B9C-385B-4A4C-B00E-756DF43525DE}"/>
              </a:ext>
            </a:extLst>
          </p:cNvPr>
          <p:cNvSpPr txBox="1"/>
          <p:nvPr/>
        </p:nvSpPr>
        <p:spPr>
          <a:xfrm>
            <a:off x="2334954" y="3791287"/>
            <a:ext cx="100358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EC0FCA4E-DB4F-4371-BEC7-302C1EEA2910}"/>
              </a:ext>
            </a:extLst>
          </p:cNvPr>
          <p:cNvSpPr/>
          <p:nvPr/>
        </p:nvSpPr>
        <p:spPr>
          <a:xfrm rot="5400000">
            <a:off x="2291049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E57DC7FF-9947-422C-961C-3095748B5A11}"/>
              </a:ext>
            </a:extLst>
          </p:cNvPr>
          <p:cNvGrpSpPr/>
          <p:nvPr/>
        </p:nvGrpSpPr>
        <p:grpSpPr>
          <a:xfrm>
            <a:off x="3904588" y="3758913"/>
            <a:ext cx="1296000" cy="360000"/>
            <a:chOff x="611060" y="1837273"/>
            <a:chExt cx="1670038" cy="367469"/>
          </a:xfrm>
        </p:grpSpPr>
        <p:sp>
          <p:nvSpPr>
            <p:cNvPr id="69" name="矩形: 圓角 68">
              <a:extLst>
                <a:ext uri="{FF2B5EF4-FFF2-40B4-BE49-F238E27FC236}">
                  <a16:creationId xmlns:a16="http://schemas.microsoft.com/office/drawing/2014/main" id="{C575F11A-4F76-4EE3-AE8C-619A691E94AE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F9833E3B-9A02-469F-B6BA-BF0C822DA6E0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71" name="TextBox 20">
            <a:extLst>
              <a:ext uri="{FF2B5EF4-FFF2-40B4-BE49-F238E27FC236}">
                <a16:creationId xmlns:a16="http://schemas.microsoft.com/office/drawing/2014/main" id="{E57DDF84-D1B0-4A80-BA26-6BF4739468E5}"/>
              </a:ext>
            </a:extLst>
          </p:cNvPr>
          <p:cNvSpPr txBox="1"/>
          <p:nvPr/>
        </p:nvSpPr>
        <p:spPr>
          <a:xfrm>
            <a:off x="4000192" y="3791287"/>
            <a:ext cx="12875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人事費預算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等腰三角形 71">
            <a:extLst>
              <a:ext uri="{FF2B5EF4-FFF2-40B4-BE49-F238E27FC236}">
                <a16:creationId xmlns:a16="http://schemas.microsoft.com/office/drawing/2014/main" id="{F83CEB49-C36A-44CB-8E55-6B544F7419B9}"/>
              </a:ext>
            </a:extLst>
          </p:cNvPr>
          <p:cNvSpPr/>
          <p:nvPr/>
        </p:nvSpPr>
        <p:spPr>
          <a:xfrm rot="5400000">
            <a:off x="4060856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542A9BDA-1A88-4668-9CA7-4BE6CB05D569}"/>
              </a:ext>
            </a:extLst>
          </p:cNvPr>
          <p:cNvSpPr txBox="1"/>
          <p:nvPr/>
        </p:nvSpPr>
        <p:spPr>
          <a:xfrm>
            <a:off x="5953928" y="3791287"/>
            <a:ext cx="9182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原</a:t>
            </a:r>
            <a:r>
              <a:rPr lang="en-US" altLang="zh-TW" sz="1400" dirty="0">
                <a:solidFill>
                  <a:srgbClr val="2F528F"/>
                </a:solidFill>
              </a:rPr>
              <a:t>3in1</a:t>
            </a:r>
            <a:r>
              <a:rPr lang="zh-TW" altLang="en-US" sz="1400" dirty="0">
                <a:solidFill>
                  <a:srgbClr val="2F528F"/>
                </a:solidFill>
              </a:rPr>
              <a:t>表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等腰三角形 76">
            <a:extLst>
              <a:ext uri="{FF2B5EF4-FFF2-40B4-BE49-F238E27FC236}">
                <a16:creationId xmlns:a16="http://schemas.microsoft.com/office/drawing/2014/main" id="{070B4FD4-B726-4C69-BDA9-F6B08AB8F4DD}"/>
              </a:ext>
            </a:extLst>
          </p:cNvPr>
          <p:cNvSpPr/>
          <p:nvPr/>
        </p:nvSpPr>
        <p:spPr>
          <a:xfrm rot="5400000">
            <a:off x="5836072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78" name="TextBox 20">
            <a:extLst>
              <a:ext uri="{FF2B5EF4-FFF2-40B4-BE49-F238E27FC236}">
                <a16:creationId xmlns:a16="http://schemas.microsoft.com/office/drawing/2014/main" id="{E9E75888-645D-4567-83B2-14EE5C84CF20}"/>
              </a:ext>
            </a:extLst>
          </p:cNvPr>
          <p:cNvSpPr txBox="1"/>
          <p:nvPr/>
        </p:nvSpPr>
        <p:spPr>
          <a:xfrm>
            <a:off x="7603434" y="3791287"/>
            <a:ext cx="125535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廠商同意證明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1" name="等腰三角形 80">
            <a:extLst>
              <a:ext uri="{FF2B5EF4-FFF2-40B4-BE49-F238E27FC236}">
                <a16:creationId xmlns:a16="http://schemas.microsoft.com/office/drawing/2014/main" id="{306E0002-B486-4C54-AE64-F85F19F411BD}"/>
              </a:ext>
            </a:extLst>
          </p:cNvPr>
          <p:cNvSpPr/>
          <p:nvPr/>
        </p:nvSpPr>
        <p:spPr>
          <a:xfrm rot="5400000">
            <a:off x="7506917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4B00E9F9-DBE4-4B9A-BF8D-07760BB47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65" y="4210261"/>
            <a:ext cx="1579280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35A8F753-39EA-4A83-BE74-318D1CB9B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84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D1FA1677-91E5-4A02-86E0-EA6D8C6707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04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A69DEDCD-D622-4E0C-A26F-F086E6ABBB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823" y="4210387"/>
            <a:ext cx="1579281" cy="2233215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0BD162C5-C3B0-43A2-9A00-378F4AD4FF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419" y="4210261"/>
            <a:ext cx="1579132" cy="2234609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55" name="等腰三角形 54">
            <a:extLst>
              <a:ext uri="{FF2B5EF4-FFF2-40B4-BE49-F238E27FC236}">
                <a16:creationId xmlns:a16="http://schemas.microsoft.com/office/drawing/2014/main" id="{6D374635-155C-4A38-8D3F-4FAB64F35823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F9FAE7DC-98AF-4990-8B49-81C4F98BAAF4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如簽呈有發文需求，請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遞送產學處製作函稿：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A697208-CD9A-418D-B9B2-29D0D7DE8878}"/>
              </a:ext>
            </a:extLst>
          </p:cNvPr>
          <p:cNvSpPr/>
          <p:nvPr/>
        </p:nvSpPr>
        <p:spPr>
          <a:xfrm>
            <a:off x="6928581" y="1387064"/>
            <a:ext cx="2026298" cy="215337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535884CE-3E1A-4226-8B0B-C3C0B9F5AC81}"/>
              </a:ext>
            </a:extLst>
          </p:cNvPr>
          <p:cNvSpPr/>
          <p:nvPr/>
        </p:nvSpPr>
        <p:spPr>
          <a:xfrm>
            <a:off x="6909113" y="1587593"/>
            <a:ext cx="1159326" cy="261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92582545-0DF2-4282-9183-FED218FD8CA5}"/>
              </a:ext>
            </a:extLst>
          </p:cNvPr>
          <p:cNvSpPr/>
          <p:nvPr/>
        </p:nvSpPr>
        <p:spPr>
          <a:xfrm>
            <a:off x="6851181" y="1413601"/>
            <a:ext cx="14781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【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減價驗收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/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撤案</a:t>
            </a:r>
            <a:r>
              <a:rPr lang="zh-TW" altLang="en-US" sz="9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發文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】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endParaRPr lang="zh-TW" altLang="en-US" sz="2000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67" name="表格 66">
            <a:extLst>
              <a:ext uri="{FF2B5EF4-FFF2-40B4-BE49-F238E27FC236}">
                <a16:creationId xmlns:a16="http://schemas.microsoft.com/office/drawing/2014/main" id="{4FA8BBB7-FDCC-40B3-9E25-44C4ED48C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693782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5B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11CEC2D7-CE95-4D08-9CEE-D9CC5A283E4F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79" name="矩形: 圓角 78">
            <a:extLst>
              <a:ext uri="{FF2B5EF4-FFF2-40B4-BE49-F238E27FC236}">
                <a16:creationId xmlns:a16="http://schemas.microsoft.com/office/drawing/2014/main" id="{2B9B47C5-70D0-4580-8A94-54B2A7B288D5}"/>
              </a:ext>
            </a:extLst>
          </p:cNvPr>
          <p:cNvSpPr/>
          <p:nvPr/>
        </p:nvSpPr>
        <p:spPr>
          <a:xfrm>
            <a:off x="1757138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02DE13AE-A1A6-49E5-92F0-D5ED49536B52}"/>
              </a:ext>
            </a:extLst>
          </p:cNvPr>
          <p:cNvSpPr/>
          <p:nvPr/>
        </p:nvSpPr>
        <p:spPr>
          <a:xfrm>
            <a:off x="1757138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E13A0318-7B39-4CB0-B9CB-65305BB84DCD}"/>
              </a:ext>
            </a:extLst>
          </p:cNvPr>
          <p:cNvSpPr/>
          <p:nvPr/>
        </p:nvSpPr>
        <p:spPr>
          <a:xfrm>
            <a:off x="261712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90A15EDE-645A-415F-A93D-7BBCBC2EFA05}"/>
              </a:ext>
            </a:extLst>
          </p:cNvPr>
          <p:cNvSpPr/>
          <p:nvPr/>
        </p:nvSpPr>
        <p:spPr>
          <a:xfrm>
            <a:off x="3453124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會畢送決行</a:t>
            </a: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BBFBE5E0-5B9C-4037-B58E-164ADA640493}"/>
              </a:ext>
            </a:extLst>
          </p:cNvPr>
          <p:cNvSpPr/>
          <p:nvPr/>
        </p:nvSpPr>
        <p:spPr>
          <a:xfrm>
            <a:off x="3449773" y="2558752"/>
            <a:ext cx="648000" cy="28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一層決行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主任秘書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BE9FD96A-3EDE-44A2-928C-CFCEFDD4AE8A}"/>
              </a:ext>
            </a:extLst>
          </p:cNvPr>
          <p:cNvSpPr/>
          <p:nvPr/>
        </p:nvSpPr>
        <p:spPr>
          <a:xfrm>
            <a:off x="528652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94EBA2B6-1BF2-4790-8614-B5BB908C031A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5080D46A-899A-401D-89C5-939B451C0352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9" name="直線單箭頭接點 98">
            <a:extLst>
              <a:ext uri="{FF2B5EF4-FFF2-40B4-BE49-F238E27FC236}">
                <a16:creationId xmlns:a16="http://schemas.microsoft.com/office/drawing/2014/main" id="{B2EC8075-9AF3-4185-A8A8-55889814B427}"/>
              </a:ext>
            </a:extLst>
          </p:cNvPr>
          <p:cNvCxnSpPr>
            <a:cxnSpLocks/>
            <a:stCxn id="74" idx="3"/>
            <a:endCxn id="79" idx="1"/>
          </p:cNvCxnSpPr>
          <p:nvPr/>
        </p:nvCxnSpPr>
        <p:spPr>
          <a:xfrm flipV="1">
            <a:off x="1534192" y="1661608"/>
            <a:ext cx="222946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E8615732-7D0B-471F-8869-0AD05BC64BCB}"/>
              </a:ext>
            </a:extLst>
          </p:cNvPr>
          <p:cNvCxnSpPr>
            <a:cxnSpLocks/>
            <a:stCxn id="80" idx="3"/>
            <a:endCxn id="82" idx="1"/>
          </p:cNvCxnSpPr>
          <p:nvPr/>
        </p:nvCxnSpPr>
        <p:spPr>
          <a:xfrm>
            <a:off x="2405138" y="2221357"/>
            <a:ext cx="2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0E9CD830-C546-4ADB-9110-DF9C8C43E1D2}"/>
              </a:ext>
            </a:extLst>
          </p:cNvPr>
          <p:cNvCxnSpPr>
            <a:cxnSpLocks/>
            <a:stCxn id="97" idx="2"/>
            <a:endCxn id="98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接點: 肘形 103">
            <a:extLst>
              <a:ext uri="{FF2B5EF4-FFF2-40B4-BE49-F238E27FC236}">
                <a16:creationId xmlns:a16="http://schemas.microsoft.com/office/drawing/2014/main" id="{C50394A1-94D0-4123-86D4-C8734915EAC2}"/>
              </a:ext>
            </a:extLst>
          </p:cNvPr>
          <p:cNvCxnSpPr>
            <a:cxnSpLocks/>
            <a:stCxn id="92" idx="3"/>
            <a:endCxn id="119" idx="2"/>
          </p:cNvCxnSpPr>
          <p:nvPr/>
        </p:nvCxnSpPr>
        <p:spPr>
          <a:xfrm flipV="1">
            <a:off x="4097773" y="1870757"/>
            <a:ext cx="159499" cy="8319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接點: 肘形 104">
            <a:extLst>
              <a:ext uri="{FF2B5EF4-FFF2-40B4-BE49-F238E27FC236}">
                <a16:creationId xmlns:a16="http://schemas.microsoft.com/office/drawing/2014/main" id="{D70265B8-E687-42E9-88A7-6132CD0CE2A0}"/>
              </a:ext>
            </a:extLst>
          </p:cNvPr>
          <p:cNvCxnSpPr>
            <a:cxnSpLocks/>
            <a:stCxn id="119" idx="3"/>
            <a:endCxn id="96" idx="1"/>
          </p:cNvCxnSpPr>
          <p:nvPr/>
        </p:nvCxnSpPr>
        <p:spPr>
          <a:xfrm>
            <a:off x="4701687" y="1670810"/>
            <a:ext cx="584836" cy="10319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FE470A75-C24E-41C4-8C1E-E60C1ABC1CEE}"/>
              </a:ext>
            </a:extLst>
          </p:cNvPr>
          <p:cNvSpPr/>
          <p:nvPr/>
        </p:nvSpPr>
        <p:spPr>
          <a:xfrm>
            <a:off x="4603824" y="2050435"/>
            <a:ext cx="788873" cy="348553"/>
          </a:xfrm>
          <a:prstGeom prst="roundRect">
            <a:avLst/>
          </a:prstGeom>
          <a:solidFill>
            <a:srgbClr val="FFF3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紙本遞送或</a:t>
            </a:r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電子文傳閱</a:t>
            </a:r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A1BE515A-B9E5-4BC1-8797-089FB1DFDB2C}"/>
              </a:ext>
            </a:extLst>
          </p:cNvPr>
          <p:cNvSpPr/>
          <p:nvPr/>
        </p:nvSpPr>
        <p:spPr>
          <a:xfrm>
            <a:off x="5290534" y="2870864"/>
            <a:ext cx="648000" cy="101900"/>
          </a:xfrm>
          <a:prstGeom prst="roundRect">
            <a:avLst/>
          </a:prstGeom>
          <a:solidFill>
            <a:srgbClr val="FFF3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F9E46802-542C-43B0-9195-03E5CE9C7739}"/>
              </a:ext>
            </a:extLst>
          </p:cNvPr>
          <p:cNvSpPr/>
          <p:nvPr/>
        </p:nvSpPr>
        <p:spPr>
          <a:xfrm>
            <a:off x="5495404" y="3234909"/>
            <a:ext cx="647999" cy="116816"/>
          </a:xfrm>
          <a:prstGeom prst="roundRect">
            <a:avLst/>
          </a:prstGeom>
          <a:solidFill>
            <a:srgbClr val="FFF3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111" name="直線單箭頭接點 110">
            <a:extLst>
              <a:ext uri="{FF2B5EF4-FFF2-40B4-BE49-F238E27FC236}">
                <a16:creationId xmlns:a16="http://schemas.microsoft.com/office/drawing/2014/main" id="{5B39C04A-655E-45E4-99E9-10D1A32A657C}"/>
              </a:ext>
            </a:extLst>
          </p:cNvPr>
          <p:cNvCxnSpPr>
            <a:cxnSpLocks/>
            <a:stCxn id="96" idx="3"/>
            <a:endCxn id="97" idx="1"/>
          </p:cNvCxnSpPr>
          <p:nvPr/>
        </p:nvCxnSpPr>
        <p:spPr>
          <a:xfrm>
            <a:off x="5934523" y="2702752"/>
            <a:ext cx="21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直線單箭頭接點 112">
            <a:extLst>
              <a:ext uri="{FF2B5EF4-FFF2-40B4-BE49-F238E27FC236}">
                <a16:creationId xmlns:a16="http://schemas.microsoft.com/office/drawing/2014/main" id="{CBA77AA1-8C46-4196-8C34-4EC50A09E7A9}"/>
              </a:ext>
            </a:extLst>
          </p:cNvPr>
          <p:cNvCxnSpPr>
            <a:cxnSpLocks/>
            <a:stCxn id="82" idx="3"/>
            <a:endCxn id="89" idx="1"/>
          </p:cNvCxnSpPr>
          <p:nvPr/>
        </p:nvCxnSpPr>
        <p:spPr>
          <a:xfrm>
            <a:off x="3265127" y="2221357"/>
            <a:ext cx="1879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單箭頭接點 113">
            <a:extLst>
              <a:ext uri="{FF2B5EF4-FFF2-40B4-BE49-F238E27FC236}">
                <a16:creationId xmlns:a16="http://schemas.microsoft.com/office/drawing/2014/main" id="{9EE54371-462E-4A2E-AC33-9DC0803EC8E7}"/>
              </a:ext>
            </a:extLst>
          </p:cNvPr>
          <p:cNvCxnSpPr>
            <a:cxnSpLocks/>
            <a:stCxn id="89" idx="2"/>
            <a:endCxn id="92" idx="0"/>
          </p:cNvCxnSpPr>
          <p:nvPr/>
        </p:nvCxnSpPr>
        <p:spPr>
          <a:xfrm flipH="1">
            <a:off x="3773773" y="2365357"/>
            <a:ext cx="3351" cy="193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線單箭頭接點 116">
            <a:extLst>
              <a:ext uri="{FF2B5EF4-FFF2-40B4-BE49-F238E27FC236}">
                <a16:creationId xmlns:a16="http://schemas.microsoft.com/office/drawing/2014/main" id="{B181A886-94E3-45F4-9850-59645DB9CBC6}"/>
              </a:ext>
            </a:extLst>
          </p:cNvPr>
          <p:cNvCxnSpPr>
            <a:cxnSpLocks/>
            <a:stCxn id="79" idx="2"/>
            <a:endCxn id="80" idx="0"/>
          </p:cNvCxnSpPr>
          <p:nvPr/>
        </p:nvCxnSpPr>
        <p:spPr>
          <a:xfrm>
            <a:off x="2081138" y="1805608"/>
            <a:ext cx="0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389523AF-65A2-41F9-9C30-2E6AD8F50819}"/>
              </a:ext>
            </a:extLst>
          </p:cNvPr>
          <p:cNvSpPr/>
          <p:nvPr/>
        </p:nvSpPr>
        <p:spPr>
          <a:xfrm>
            <a:off x="3812857" y="1470863"/>
            <a:ext cx="888830" cy="39989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  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en-US" altLang="zh-TW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E7059F7B-EA17-43F5-8DF1-BA82764AA714}"/>
              </a:ext>
            </a:extLst>
          </p:cNvPr>
          <p:cNvSpPr txBox="1"/>
          <p:nvPr/>
        </p:nvSpPr>
        <p:spPr>
          <a:xfrm>
            <a:off x="8145031" y="4639855"/>
            <a:ext cx="757821" cy="507831"/>
          </a:xfrm>
          <a:prstGeom prst="rect">
            <a:avLst/>
          </a:prstGeom>
          <a:solidFill>
            <a:srgbClr val="B4EEFE"/>
          </a:solidFill>
        </p:spPr>
        <p:txBody>
          <a:bodyPr wrap="square" lIns="144000" rIns="36000" rtlCol="0">
            <a:spAutoFit/>
          </a:bodyPr>
          <a:lstStyle/>
          <a:p>
            <a:pPr algn="just"/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延期</a:t>
            </a:r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請檢附廠商同意證明。</a:t>
            </a:r>
            <a:endParaRPr lang="en-US" altLang="zh-TW" sz="9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D05EDC07-E3AF-4EC1-B764-83D407058852}"/>
              </a:ext>
            </a:extLst>
          </p:cNvPr>
          <p:cNvSpPr/>
          <p:nvPr/>
        </p:nvSpPr>
        <p:spPr>
          <a:xfrm>
            <a:off x="4757125" y="1783830"/>
            <a:ext cx="540000" cy="128405"/>
          </a:xfrm>
          <a:prstGeom prst="roundRect">
            <a:avLst/>
          </a:prstGeom>
          <a:solidFill>
            <a:srgbClr val="FFF3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DB77CA67-457B-43B0-B005-9EA3AEEC9161}"/>
              </a:ext>
            </a:extLst>
          </p:cNvPr>
          <p:cNvSpPr/>
          <p:nvPr/>
        </p:nvSpPr>
        <p:spPr>
          <a:xfrm>
            <a:off x="4764829" y="1705987"/>
            <a:ext cx="557840" cy="101900"/>
          </a:xfrm>
          <a:prstGeom prst="roundRect">
            <a:avLst/>
          </a:prstGeom>
          <a:solidFill>
            <a:srgbClr val="FFF3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</p:spTree>
    <p:extLst>
      <p:ext uri="{BB962C8B-B14F-4D97-AF65-F5344CB8AC3E}">
        <p14:creationId xmlns:p14="http://schemas.microsoft.com/office/powerpoint/2010/main" val="1875311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超過計畫期限之異動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14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4C8ED0D-697C-48A7-99F6-327385D613E4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2C5412D-40D5-4648-BF60-7BEED6F08065}"/>
              </a:ext>
            </a:extLst>
          </p:cNvPr>
          <p:cNvSpPr/>
          <p:nvPr/>
        </p:nvSpPr>
        <p:spPr>
          <a:xfrm>
            <a:off x="3683508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BE36E37-6B7E-40DC-819C-2490B57CE7FA}"/>
              </a:ext>
            </a:extLst>
          </p:cNvPr>
          <p:cNvSpPr/>
          <p:nvPr/>
        </p:nvSpPr>
        <p:spPr>
          <a:xfrm>
            <a:off x="5469636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A1C2BE0C-57EC-4D4F-A6F8-7633B1437089}"/>
              </a:ext>
            </a:extLst>
          </p:cNvPr>
          <p:cNvGrpSpPr/>
          <p:nvPr/>
        </p:nvGrpSpPr>
        <p:grpSpPr>
          <a:xfrm>
            <a:off x="5678084" y="3758913"/>
            <a:ext cx="1296000" cy="360000"/>
            <a:chOff x="611060" y="1837273"/>
            <a:chExt cx="1670038" cy="367469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A4FF1DC0-0D74-4F8A-B9E5-70E486707C7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149958C7-D917-486F-B110-F8242E0CCC7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5759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2648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4217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AB8BAB9-0141-4D9E-B6C5-D9B4D9B5C8A2}"/>
              </a:ext>
            </a:extLst>
          </p:cNvPr>
          <p:cNvGrpSpPr/>
          <p:nvPr/>
        </p:nvGrpSpPr>
        <p:grpSpPr>
          <a:xfrm>
            <a:off x="2131092" y="3758913"/>
            <a:ext cx="1296000" cy="360000"/>
            <a:chOff x="611060" y="1837273"/>
            <a:chExt cx="1670038" cy="367469"/>
          </a:xfrm>
        </p:grpSpPr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5CD4056B-DE79-453C-9B25-07190781FB0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DDF0BA4C-86C7-4E2C-8F27-69D807D6D05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9" name="TextBox 20">
            <a:extLst>
              <a:ext uri="{FF2B5EF4-FFF2-40B4-BE49-F238E27FC236}">
                <a16:creationId xmlns:a16="http://schemas.microsoft.com/office/drawing/2014/main" id="{1D0E7B9C-385B-4A4C-B00E-756DF43525DE}"/>
              </a:ext>
            </a:extLst>
          </p:cNvPr>
          <p:cNvSpPr txBox="1"/>
          <p:nvPr/>
        </p:nvSpPr>
        <p:spPr>
          <a:xfrm>
            <a:off x="2334954" y="3791287"/>
            <a:ext cx="100358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EC0FCA4E-DB4F-4371-BEC7-302C1EEA2910}"/>
              </a:ext>
            </a:extLst>
          </p:cNvPr>
          <p:cNvSpPr/>
          <p:nvPr/>
        </p:nvSpPr>
        <p:spPr>
          <a:xfrm rot="5400000">
            <a:off x="2291049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E57DC7FF-9947-422C-961C-3095748B5A11}"/>
              </a:ext>
            </a:extLst>
          </p:cNvPr>
          <p:cNvGrpSpPr/>
          <p:nvPr/>
        </p:nvGrpSpPr>
        <p:grpSpPr>
          <a:xfrm>
            <a:off x="3904588" y="3758913"/>
            <a:ext cx="1296000" cy="360000"/>
            <a:chOff x="611060" y="1837273"/>
            <a:chExt cx="1670038" cy="367469"/>
          </a:xfrm>
        </p:grpSpPr>
        <p:sp>
          <p:nvSpPr>
            <p:cNvPr id="69" name="矩形: 圓角 68">
              <a:extLst>
                <a:ext uri="{FF2B5EF4-FFF2-40B4-BE49-F238E27FC236}">
                  <a16:creationId xmlns:a16="http://schemas.microsoft.com/office/drawing/2014/main" id="{C575F11A-4F76-4EE3-AE8C-619A691E94AE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F9833E3B-9A02-469F-B6BA-BF0C822DA6E0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71" name="TextBox 20">
            <a:extLst>
              <a:ext uri="{FF2B5EF4-FFF2-40B4-BE49-F238E27FC236}">
                <a16:creationId xmlns:a16="http://schemas.microsoft.com/office/drawing/2014/main" id="{E57DDF84-D1B0-4A80-BA26-6BF4739468E5}"/>
              </a:ext>
            </a:extLst>
          </p:cNvPr>
          <p:cNvSpPr txBox="1"/>
          <p:nvPr/>
        </p:nvSpPr>
        <p:spPr>
          <a:xfrm>
            <a:off x="4000192" y="3791287"/>
            <a:ext cx="12875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人事費預算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等腰三角形 71">
            <a:extLst>
              <a:ext uri="{FF2B5EF4-FFF2-40B4-BE49-F238E27FC236}">
                <a16:creationId xmlns:a16="http://schemas.microsoft.com/office/drawing/2014/main" id="{F83CEB49-C36A-44CB-8E55-6B544F7419B9}"/>
              </a:ext>
            </a:extLst>
          </p:cNvPr>
          <p:cNvSpPr/>
          <p:nvPr/>
        </p:nvSpPr>
        <p:spPr>
          <a:xfrm rot="5400000">
            <a:off x="4060856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76" name="TextBox 20">
            <a:extLst>
              <a:ext uri="{FF2B5EF4-FFF2-40B4-BE49-F238E27FC236}">
                <a16:creationId xmlns:a16="http://schemas.microsoft.com/office/drawing/2014/main" id="{542A9BDA-1A88-4668-9CA7-4BE6CB05D569}"/>
              </a:ext>
            </a:extLst>
          </p:cNvPr>
          <p:cNvSpPr txBox="1"/>
          <p:nvPr/>
        </p:nvSpPr>
        <p:spPr>
          <a:xfrm>
            <a:off x="5953928" y="3791287"/>
            <a:ext cx="9182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原</a:t>
            </a:r>
            <a:r>
              <a:rPr lang="en-US" altLang="zh-TW" sz="1400" dirty="0">
                <a:solidFill>
                  <a:srgbClr val="2F528F"/>
                </a:solidFill>
              </a:rPr>
              <a:t>3in1</a:t>
            </a:r>
            <a:r>
              <a:rPr lang="zh-TW" altLang="en-US" sz="1400" dirty="0">
                <a:solidFill>
                  <a:srgbClr val="2F528F"/>
                </a:solidFill>
              </a:rPr>
              <a:t>表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等腰三角形 76">
            <a:extLst>
              <a:ext uri="{FF2B5EF4-FFF2-40B4-BE49-F238E27FC236}">
                <a16:creationId xmlns:a16="http://schemas.microsoft.com/office/drawing/2014/main" id="{070B4FD4-B726-4C69-BDA9-F6B08AB8F4DD}"/>
              </a:ext>
            </a:extLst>
          </p:cNvPr>
          <p:cNvSpPr/>
          <p:nvPr/>
        </p:nvSpPr>
        <p:spPr>
          <a:xfrm rot="5400000">
            <a:off x="5836072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4B00E9F9-DBE4-4B9A-BF8D-07760BB479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65" y="4210262"/>
            <a:ext cx="1579280" cy="2233466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35A8F753-39EA-4A83-BE74-318D1CB9B5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84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D1FA1677-91E5-4A02-86E0-EA6D8C6707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04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A69DEDCD-D622-4E0C-A26F-F086E6ABBB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823" y="4210387"/>
            <a:ext cx="1579281" cy="2233215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4699C8E8-8DC9-475C-A514-BD76F1E02035}"/>
              </a:ext>
            </a:extLst>
          </p:cNvPr>
          <p:cNvSpPr/>
          <p:nvPr/>
        </p:nvSpPr>
        <p:spPr>
          <a:xfrm>
            <a:off x="7255764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2357D328-C594-45A9-8AA9-16BC1BC4D038}"/>
              </a:ext>
            </a:extLst>
          </p:cNvPr>
          <p:cNvGrpSpPr/>
          <p:nvPr/>
        </p:nvGrpSpPr>
        <p:grpSpPr>
          <a:xfrm>
            <a:off x="7329661" y="3758913"/>
            <a:ext cx="1589181" cy="360000"/>
            <a:chOff x="611060" y="1837273"/>
            <a:chExt cx="1670038" cy="367469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694CC06A-553C-4DC1-A7D2-755EBECD75E8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FB3C1494-622A-4EBC-BF55-D57D7B650E3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4" name="TextBox 20">
            <a:extLst>
              <a:ext uri="{FF2B5EF4-FFF2-40B4-BE49-F238E27FC236}">
                <a16:creationId xmlns:a16="http://schemas.microsoft.com/office/drawing/2014/main" id="{FB1F04AC-D1C9-4B8B-93A9-444241493DEB}"/>
              </a:ext>
            </a:extLst>
          </p:cNvPr>
          <p:cNvSpPr txBox="1"/>
          <p:nvPr/>
        </p:nvSpPr>
        <p:spPr>
          <a:xfrm>
            <a:off x="7603434" y="3791287"/>
            <a:ext cx="125535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廠商同意證明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5" name="等腰三角形 64">
            <a:extLst>
              <a:ext uri="{FF2B5EF4-FFF2-40B4-BE49-F238E27FC236}">
                <a16:creationId xmlns:a16="http://schemas.microsoft.com/office/drawing/2014/main" id="{A667D7AE-1B91-4213-A45B-F90CCDFFFBF4}"/>
              </a:ext>
            </a:extLst>
          </p:cNvPr>
          <p:cNvSpPr/>
          <p:nvPr/>
        </p:nvSpPr>
        <p:spPr>
          <a:xfrm rot="5400000">
            <a:off x="7506917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6165C011-6796-4D01-88A3-A9051543FC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419" y="4210261"/>
            <a:ext cx="1579132" cy="2234608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78" name="等腰三角形 77">
            <a:extLst>
              <a:ext uri="{FF2B5EF4-FFF2-40B4-BE49-F238E27FC236}">
                <a16:creationId xmlns:a16="http://schemas.microsoft.com/office/drawing/2014/main" id="{FB887F00-CE4B-4ADB-B77B-E4B360B59D40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5" name="表格 74">
            <a:extLst>
              <a:ext uri="{FF2B5EF4-FFF2-40B4-BE49-F238E27FC236}">
                <a16:creationId xmlns:a16="http://schemas.microsoft.com/office/drawing/2014/main" id="{79D52AC2-1CAC-478B-A66C-752062E41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624182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9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7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7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7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37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9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774ADA5A-7223-47D1-8095-88B8F2025D55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8C6EBCB4-6D40-4BAB-B0EF-5482EFA37B87}"/>
              </a:ext>
            </a:extLst>
          </p:cNvPr>
          <p:cNvSpPr/>
          <p:nvPr/>
        </p:nvSpPr>
        <p:spPr>
          <a:xfrm>
            <a:off x="1757138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6FB63D96-8C1E-4D15-B8EF-5CAD3920281F}"/>
              </a:ext>
            </a:extLst>
          </p:cNvPr>
          <p:cNvSpPr/>
          <p:nvPr/>
        </p:nvSpPr>
        <p:spPr>
          <a:xfrm>
            <a:off x="1757138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95" name="矩形: 圓角 94">
            <a:extLst>
              <a:ext uri="{FF2B5EF4-FFF2-40B4-BE49-F238E27FC236}">
                <a16:creationId xmlns:a16="http://schemas.microsoft.com/office/drawing/2014/main" id="{837E88C8-B6A7-43EA-AE08-42A17C657FBB}"/>
              </a:ext>
            </a:extLst>
          </p:cNvPr>
          <p:cNvSpPr/>
          <p:nvPr/>
        </p:nvSpPr>
        <p:spPr>
          <a:xfrm>
            <a:off x="261712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F31734F8-2149-4077-9EA4-CC171FA6A3EA}"/>
              </a:ext>
            </a:extLst>
          </p:cNvPr>
          <p:cNvSpPr/>
          <p:nvPr/>
        </p:nvSpPr>
        <p:spPr>
          <a:xfrm>
            <a:off x="3453124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會畢送決行</a:t>
            </a:r>
          </a:p>
        </p:txBody>
      </p:sp>
      <p:sp>
        <p:nvSpPr>
          <p:cNvPr id="97" name="矩形: 圓角 96">
            <a:extLst>
              <a:ext uri="{FF2B5EF4-FFF2-40B4-BE49-F238E27FC236}">
                <a16:creationId xmlns:a16="http://schemas.microsoft.com/office/drawing/2014/main" id="{EA6ADF18-1B99-4EE2-B9E5-37176B7B88C7}"/>
              </a:ext>
            </a:extLst>
          </p:cNvPr>
          <p:cNvSpPr/>
          <p:nvPr/>
        </p:nvSpPr>
        <p:spPr>
          <a:xfrm>
            <a:off x="3449773" y="2558752"/>
            <a:ext cx="648000" cy="28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一層決行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主任秘書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7F43C1E1-FE59-482F-A1BB-D0873BBB95CD}"/>
              </a:ext>
            </a:extLst>
          </p:cNvPr>
          <p:cNvSpPr/>
          <p:nvPr/>
        </p:nvSpPr>
        <p:spPr>
          <a:xfrm>
            <a:off x="528652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4E5411FE-D99C-4B9F-9F4B-DBB733BC93A4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5FEEE851-F468-48D2-A442-314261F305D2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D6CBCF4A-A5C2-499F-9038-6FCB275BB0D3}"/>
              </a:ext>
            </a:extLst>
          </p:cNvPr>
          <p:cNvCxnSpPr>
            <a:cxnSpLocks/>
            <a:stCxn id="92" idx="3"/>
            <a:endCxn id="93" idx="1"/>
          </p:cNvCxnSpPr>
          <p:nvPr/>
        </p:nvCxnSpPr>
        <p:spPr>
          <a:xfrm flipV="1">
            <a:off x="1534192" y="1661608"/>
            <a:ext cx="222946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3CACC3BC-C7EE-471A-B006-D87E4E3524BB}"/>
              </a:ext>
            </a:extLst>
          </p:cNvPr>
          <p:cNvCxnSpPr>
            <a:cxnSpLocks/>
            <a:stCxn id="94" idx="3"/>
            <a:endCxn id="95" idx="1"/>
          </p:cNvCxnSpPr>
          <p:nvPr/>
        </p:nvCxnSpPr>
        <p:spPr>
          <a:xfrm>
            <a:off x="2405138" y="2221357"/>
            <a:ext cx="2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1EC1A8C8-FC64-41C4-B221-588DFABA4C41}"/>
              </a:ext>
            </a:extLst>
          </p:cNvPr>
          <p:cNvCxnSpPr>
            <a:cxnSpLocks/>
            <a:stCxn id="99" idx="2"/>
            <a:endCxn id="100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接點: 肘形 103">
            <a:extLst>
              <a:ext uri="{FF2B5EF4-FFF2-40B4-BE49-F238E27FC236}">
                <a16:creationId xmlns:a16="http://schemas.microsoft.com/office/drawing/2014/main" id="{D7C5D2E5-B5DE-464B-BC58-D3C608C2E70D}"/>
              </a:ext>
            </a:extLst>
          </p:cNvPr>
          <p:cNvCxnSpPr>
            <a:cxnSpLocks/>
            <a:stCxn id="97" idx="3"/>
            <a:endCxn id="113" idx="2"/>
          </p:cNvCxnSpPr>
          <p:nvPr/>
        </p:nvCxnSpPr>
        <p:spPr>
          <a:xfrm flipV="1">
            <a:off x="4097773" y="1865030"/>
            <a:ext cx="159499" cy="83772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接點: 肘形 104">
            <a:extLst>
              <a:ext uri="{FF2B5EF4-FFF2-40B4-BE49-F238E27FC236}">
                <a16:creationId xmlns:a16="http://schemas.microsoft.com/office/drawing/2014/main" id="{2F9302A0-F06F-4931-BE98-4C791502160F}"/>
              </a:ext>
            </a:extLst>
          </p:cNvPr>
          <p:cNvCxnSpPr>
            <a:cxnSpLocks/>
            <a:stCxn id="113" idx="3"/>
            <a:endCxn id="98" idx="1"/>
          </p:cNvCxnSpPr>
          <p:nvPr/>
        </p:nvCxnSpPr>
        <p:spPr>
          <a:xfrm>
            <a:off x="4677987" y="1675235"/>
            <a:ext cx="608536" cy="102751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89B9B985-5647-48C9-BA8C-72C8DB91D189}"/>
              </a:ext>
            </a:extLst>
          </p:cNvPr>
          <p:cNvSpPr/>
          <p:nvPr/>
        </p:nvSpPr>
        <p:spPr>
          <a:xfrm>
            <a:off x="4591974" y="2069437"/>
            <a:ext cx="788873" cy="311456"/>
          </a:xfrm>
          <a:prstGeom prst="roundRect">
            <a:avLst/>
          </a:prstGeom>
          <a:solidFill>
            <a:srgbClr val="FFE9B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紙本遞送或</a:t>
            </a:r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電子文傳閱</a:t>
            </a:r>
          </a:p>
        </p:txBody>
      </p:sp>
      <p:sp>
        <p:nvSpPr>
          <p:cNvPr id="107" name="矩形: 圓角 106">
            <a:extLst>
              <a:ext uri="{FF2B5EF4-FFF2-40B4-BE49-F238E27FC236}">
                <a16:creationId xmlns:a16="http://schemas.microsoft.com/office/drawing/2014/main" id="{03261CF1-E938-436D-936A-ADC6177949CC}"/>
              </a:ext>
            </a:extLst>
          </p:cNvPr>
          <p:cNvSpPr/>
          <p:nvPr/>
        </p:nvSpPr>
        <p:spPr>
          <a:xfrm>
            <a:off x="5290534" y="2870864"/>
            <a:ext cx="648000" cy="101900"/>
          </a:xfrm>
          <a:prstGeom prst="roundRect">
            <a:avLst/>
          </a:prstGeom>
          <a:solidFill>
            <a:srgbClr val="FFE9B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B926928A-7EA8-491B-913D-843E84E4B014}"/>
              </a:ext>
            </a:extLst>
          </p:cNvPr>
          <p:cNvSpPr/>
          <p:nvPr/>
        </p:nvSpPr>
        <p:spPr>
          <a:xfrm>
            <a:off x="5495404" y="3234909"/>
            <a:ext cx="647999" cy="116816"/>
          </a:xfrm>
          <a:prstGeom prst="roundRect">
            <a:avLst/>
          </a:prstGeom>
          <a:solidFill>
            <a:srgbClr val="FFE9B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109" name="直線單箭頭接點 108">
            <a:extLst>
              <a:ext uri="{FF2B5EF4-FFF2-40B4-BE49-F238E27FC236}">
                <a16:creationId xmlns:a16="http://schemas.microsoft.com/office/drawing/2014/main" id="{A9BF273F-BADF-45AC-BAEE-C6275C572A1E}"/>
              </a:ext>
            </a:extLst>
          </p:cNvPr>
          <p:cNvCxnSpPr>
            <a:cxnSpLocks/>
            <a:stCxn id="98" idx="3"/>
            <a:endCxn id="99" idx="1"/>
          </p:cNvCxnSpPr>
          <p:nvPr/>
        </p:nvCxnSpPr>
        <p:spPr>
          <a:xfrm>
            <a:off x="5934523" y="2702752"/>
            <a:ext cx="21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5F1AB86D-8C0B-4585-A7CC-767578574836}"/>
              </a:ext>
            </a:extLst>
          </p:cNvPr>
          <p:cNvCxnSpPr>
            <a:cxnSpLocks/>
            <a:stCxn id="95" idx="3"/>
            <a:endCxn id="96" idx="1"/>
          </p:cNvCxnSpPr>
          <p:nvPr/>
        </p:nvCxnSpPr>
        <p:spPr>
          <a:xfrm>
            <a:off x="3265127" y="2221357"/>
            <a:ext cx="1879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>
            <a:extLst>
              <a:ext uri="{FF2B5EF4-FFF2-40B4-BE49-F238E27FC236}">
                <a16:creationId xmlns:a16="http://schemas.microsoft.com/office/drawing/2014/main" id="{D3E1CDFB-DCEF-49C4-B016-C215491F6E73}"/>
              </a:ext>
            </a:extLst>
          </p:cNvPr>
          <p:cNvCxnSpPr>
            <a:cxnSpLocks/>
            <a:stCxn id="96" idx="2"/>
            <a:endCxn id="97" idx="0"/>
          </p:cNvCxnSpPr>
          <p:nvPr/>
        </p:nvCxnSpPr>
        <p:spPr>
          <a:xfrm flipH="1">
            <a:off x="3773773" y="2365357"/>
            <a:ext cx="3351" cy="193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單箭頭接點 111">
            <a:extLst>
              <a:ext uri="{FF2B5EF4-FFF2-40B4-BE49-F238E27FC236}">
                <a16:creationId xmlns:a16="http://schemas.microsoft.com/office/drawing/2014/main" id="{E01491C9-3ADA-4B74-8386-FC14161A1DB6}"/>
              </a:ext>
            </a:extLst>
          </p:cNvPr>
          <p:cNvCxnSpPr>
            <a:cxnSpLocks/>
            <a:stCxn id="93" idx="2"/>
            <a:endCxn id="94" idx="0"/>
          </p:cNvCxnSpPr>
          <p:nvPr/>
        </p:nvCxnSpPr>
        <p:spPr>
          <a:xfrm>
            <a:off x="2081138" y="1805608"/>
            <a:ext cx="0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: 圓角 112">
            <a:extLst>
              <a:ext uri="{FF2B5EF4-FFF2-40B4-BE49-F238E27FC236}">
                <a16:creationId xmlns:a16="http://schemas.microsoft.com/office/drawing/2014/main" id="{14AC262C-9273-461F-A8F4-B1E65B6B05E3}"/>
              </a:ext>
            </a:extLst>
          </p:cNvPr>
          <p:cNvSpPr/>
          <p:nvPr/>
        </p:nvSpPr>
        <p:spPr>
          <a:xfrm>
            <a:off x="3836557" y="1485440"/>
            <a:ext cx="841430" cy="3795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   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en-US" altLang="zh-TW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4" name="矩形: 圓角 113">
            <a:extLst>
              <a:ext uri="{FF2B5EF4-FFF2-40B4-BE49-F238E27FC236}">
                <a16:creationId xmlns:a16="http://schemas.microsoft.com/office/drawing/2014/main" id="{5F1207E7-32E8-4FBE-8102-99A86C67562E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不論是否簽呈有</a:t>
            </a:r>
            <a:r>
              <a:rPr lang="zh-TW" altLang="en-US" sz="105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發文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遞送產學處留存：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FCBB37F9-0987-4127-BB03-ACE4BF30FFFA}"/>
              </a:ext>
            </a:extLst>
          </p:cNvPr>
          <p:cNvSpPr/>
          <p:nvPr/>
        </p:nvSpPr>
        <p:spPr>
          <a:xfrm>
            <a:off x="6928581" y="1387063"/>
            <a:ext cx="2026298" cy="216515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793ECA36-465C-4D35-82E4-DD7E8F3ACB6D}"/>
              </a:ext>
            </a:extLst>
          </p:cNvPr>
          <p:cNvSpPr/>
          <p:nvPr/>
        </p:nvSpPr>
        <p:spPr>
          <a:xfrm>
            <a:off x="6909113" y="1427904"/>
            <a:ext cx="1811444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最新經費預算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最新人事費預算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9CF9748E-6012-4226-A20F-76F0F212FEC9}"/>
              </a:ext>
            </a:extLst>
          </p:cNvPr>
          <p:cNvSpPr txBox="1"/>
          <p:nvPr/>
        </p:nvSpPr>
        <p:spPr>
          <a:xfrm>
            <a:off x="8145031" y="4639855"/>
            <a:ext cx="757821" cy="507831"/>
          </a:xfrm>
          <a:prstGeom prst="rect">
            <a:avLst/>
          </a:prstGeom>
          <a:solidFill>
            <a:srgbClr val="B4EEFE"/>
          </a:solidFill>
        </p:spPr>
        <p:txBody>
          <a:bodyPr wrap="square" lIns="144000" rIns="36000" rtlCol="0">
            <a:spAutoFit/>
          </a:bodyPr>
          <a:lstStyle/>
          <a:p>
            <a:pPr algn="just"/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延期</a:t>
            </a:r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請檢附廠商同意證明。</a:t>
            </a:r>
            <a:endParaRPr lang="en-US" altLang="zh-TW" sz="9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" name="矩形: 圓角 117">
            <a:extLst>
              <a:ext uri="{FF2B5EF4-FFF2-40B4-BE49-F238E27FC236}">
                <a16:creationId xmlns:a16="http://schemas.microsoft.com/office/drawing/2014/main" id="{E9129BF9-2ADB-4E13-9622-B5CA08259335}"/>
              </a:ext>
            </a:extLst>
          </p:cNvPr>
          <p:cNvSpPr/>
          <p:nvPr/>
        </p:nvSpPr>
        <p:spPr>
          <a:xfrm>
            <a:off x="4760888" y="1795433"/>
            <a:ext cx="540000" cy="128405"/>
          </a:xfrm>
          <a:prstGeom prst="roundRect">
            <a:avLst/>
          </a:prstGeom>
          <a:solidFill>
            <a:srgbClr val="FFE9B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8991C73A-473A-40B7-8362-EE2007BF1A05}"/>
              </a:ext>
            </a:extLst>
          </p:cNvPr>
          <p:cNvSpPr/>
          <p:nvPr/>
        </p:nvSpPr>
        <p:spPr>
          <a:xfrm>
            <a:off x="4756124" y="1717590"/>
            <a:ext cx="557840" cy="101900"/>
          </a:xfrm>
          <a:prstGeom prst="roundRect">
            <a:avLst/>
          </a:prstGeom>
          <a:solidFill>
            <a:srgbClr val="FFE9B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</p:spTree>
    <p:extLst>
      <p:ext uri="{BB962C8B-B14F-4D97-AF65-F5344CB8AC3E}">
        <p14:creationId xmlns:p14="http://schemas.microsoft.com/office/powerpoint/2010/main" val="3056221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81013" y="901006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結案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15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8906100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5759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2648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4217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78" name="圖片 77">
            <a:extLst>
              <a:ext uri="{FF2B5EF4-FFF2-40B4-BE49-F238E27FC236}">
                <a16:creationId xmlns:a16="http://schemas.microsoft.com/office/drawing/2014/main" id="{5BE572E1-95BD-4446-8F33-DD2F03006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5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F7C20A2A-D437-4463-B9DD-BEDD719BDA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40777" r="2832" b="35185"/>
          <a:stretch/>
        </p:blipFill>
        <p:spPr>
          <a:xfrm>
            <a:off x="2467505" y="4117454"/>
            <a:ext cx="5996609" cy="2307299"/>
          </a:xfrm>
          <a:prstGeom prst="rect">
            <a:avLst/>
          </a:prstGeom>
          <a:ln>
            <a:noFill/>
          </a:ln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F70D6B4C-848B-4AA9-BE35-448EEC8174BA}"/>
              </a:ext>
            </a:extLst>
          </p:cNvPr>
          <p:cNvSpPr/>
          <p:nvPr/>
        </p:nvSpPr>
        <p:spPr>
          <a:xfrm>
            <a:off x="3018410" y="5260140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26842B16-42FE-45A9-A064-C2F37FED7C7B}"/>
              </a:ext>
            </a:extLst>
          </p:cNvPr>
          <p:cNvSpPr/>
          <p:nvPr/>
        </p:nvSpPr>
        <p:spPr>
          <a:xfrm>
            <a:off x="3187954" y="5231277"/>
            <a:ext cx="4671993" cy="38650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41D842F2-253B-467D-9DC1-19EA6FD3A5AB}"/>
              </a:ext>
            </a:extLst>
          </p:cNvPr>
          <p:cNvSpPr/>
          <p:nvPr/>
        </p:nvSpPr>
        <p:spPr>
          <a:xfrm>
            <a:off x="4762425" y="5199138"/>
            <a:ext cx="2666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endParaRPr lang="zh-TW" altLang="en-US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箭號: 弧形下彎 104">
            <a:extLst>
              <a:ext uri="{FF2B5EF4-FFF2-40B4-BE49-F238E27FC236}">
                <a16:creationId xmlns:a16="http://schemas.microsoft.com/office/drawing/2014/main" id="{A35661BF-7FDD-495B-8A01-CAED4F33E278}"/>
              </a:ext>
            </a:extLst>
          </p:cNvPr>
          <p:cNvSpPr/>
          <p:nvPr/>
        </p:nvSpPr>
        <p:spPr>
          <a:xfrm>
            <a:off x="1509986" y="4868425"/>
            <a:ext cx="513498" cy="402678"/>
          </a:xfrm>
          <a:prstGeom prst="curvedDownArrow">
            <a:avLst>
              <a:gd name="adj1" fmla="val 38717"/>
              <a:gd name="adj2" fmla="val 63760"/>
              <a:gd name="adj3" fmla="val 64274"/>
            </a:avLst>
          </a:prstGeom>
          <a:gradFill>
            <a:gsLst>
              <a:gs pos="0">
                <a:srgbClr val="5EBEE4"/>
              </a:gs>
              <a:gs pos="100000">
                <a:srgbClr val="5EBEE4">
                  <a:lumMod val="93000"/>
                  <a:lumOff val="7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4088D1-CA48-4EBA-9B34-5CC2949EADFB}"/>
              </a:ext>
            </a:extLst>
          </p:cNvPr>
          <p:cNvSpPr/>
          <p:nvPr/>
        </p:nvSpPr>
        <p:spPr>
          <a:xfrm>
            <a:off x="426720" y="5276851"/>
            <a:ext cx="1226875" cy="382904"/>
          </a:xfrm>
          <a:prstGeom prst="rect">
            <a:avLst/>
          </a:prstGeom>
          <a:noFill/>
          <a:ln w="28575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6A5F4BB4-6F21-4547-AF83-E9528FB6B488}"/>
              </a:ext>
            </a:extLst>
          </p:cNvPr>
          <p:cNvSpPr/>
          <p:nvPr/>
        </p:nvSpPr>
        <p:spPr>
          <a:xfrm>
            <a:off x="2834640" y="4088885"/>
            <a:ext cx="5234940" cy="2335868"/>
          </a:xfrm>
          <a:prstGeom prst="rect">
            <a:avLst/>
          </a:prstGeom>
          <a:noFill/>
          <a:ln w="5715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D96E4982-B9E0-4AB6-943E-F079B717A65C}"/>
              </a:ext>
            </a:extLst>
          </p:cNvPr>
          <p:cNvSpPr/>
          <p:nvPr/>
        </p:nvSpPr>
        <p:spPr>
          <a:xfrm>
            <a:off x="1781228" y="5260776"/>
            <a:ext cx="1133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惠請詳實填入計畫餘額。</a:t>
            </a:r>
          </a:p>
        </p:txBody>
      </p:sp>
      <p:sp>
        <p:nvSpPr>
          <p:cNvPr id="37" name="等腰三角形 36">
            <a:extLst>
              <a:ext uri="{FF2B5EF4-FFF2-40B4-BE49-F238E27FC236}">
                <a16:creationId xmlns:a16="http://schemas.microsoft.com/office/drawing/2014/main" id="{C282E1A2-3A3D-429B-891E-56C5BE20F285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8" name="表格 37">
            <a:extLst>
              <a:ext uri="{FF2B5EF4-FFF2-40B4-BE49-F238E27FC236}">
                <a16:creationId xmlns:a16="http://schemas.microsoft.com/office/drawing/2014/main" id="{D3B68764-4C1A-4E27-B412-DDDA49009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620776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64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CB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D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CB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D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CB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D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CBF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D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58315CE4-3D70-491B-BFCC-C7310D6FC1DE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3DDABEF-E170-4450-8E00-5201DBBEB64C}"/>
              </a:ext>
            </a:extLst>
          </p:cNvPr>
          <p:cNvSpPr/>
          <p:nvPr/>
        </p:nvSpPr>
        <p:spPr>
          <a:xfrm>
            <a:off x="1757138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ED320010-1C21-4D52-ACA8-F3B4E97F8C3B}"/>
              </a:ext>
            </a:extLst>
          </p:cNvPr>
          <p:cNvSpPr/>
          <p:nvPr/>
        </p:nvSpPr>
        <p:spPr>
          <a:xfrm>
            <a:off x="1757138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0743ED2F-5097-4CE8-9ED7-49D51F85D83B}"/>
              </a:ext>
            </a:extLst>
          </p:cNvPr>
          <p:cNvSpPr/>
          <p:nvPr/>
        </p:nvSpPr>
        <p:spPr>
          <a:xfrm>
            <a:off x="261712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B66AB700-21CB-491A-B850-C1F7600D9589}"/>
              </a:ext>
            </a:extLst>
          </p:cNvPr>
          <p:cNvSpPr/>
          <p:nvPr/>
        </p:nvSpPr>
        <p:spPr>
          <a:xfrm>
            <a:off x="3453124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會畢送決行</a:t>
            </a: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352A57B9-EF55-423D-8BAD-9649370874CC}"/>
              </a:ext>
            </a:extLst>
          </p:cNvPr>
          <p:cNvSpPr/>
          <p:nvPr/>
        </p:nvSpPr>
        <p:spPr>
          <a:xfrm>
            <a:off x="3449773" y="2558752"/>
            <a:ext cx="648000" cy="28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一層決行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主任秘書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D278FE7-7F96-445C-A249-BEFE2EBEF800}"/>
              </a:ext>
            </a:extLst>
          </p:cNvPr>
          <p:cNvSpPr/>
          <p:nvPr/>
        </p:nvSpPr>
        <p:spPr>
          <a:xfrm>
            <a:off x="528652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AD827ECD-0977-4AEC-9A55-4F5F301DBE73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3BF9BA0B-DA9C-451E-82AA-265093622DC1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AFCB460B-CE59-4B57-9F34-8F5835E4E2C0}"/>
              </a:ext>
            </a:extLst>
          </p:cNvPr>
          <p:cNvCxnSpPr>
            <a:cxnSpLocks/>
            <a:stCxn id="39" idx="3"/>
            <a:endCxn id="41" idx="1"/>
          </p:cNvCxnSpPr>
          <p:nvPr/>
        </p:nvCxnSpPr>
        <p:spPr>
          <a:xfrm flipV="1">
            <a:off x="1534192" y="1661608"/>
            <a:ext cx="222946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2C31E62-379B-4F9F-BB1A-6077EF6016F0}"/>
              </a:ext>
            </a:extLst>
          </p:cNvPr>
          <p:cNvCxnSpPr>
            <a:cxnSpLocks/>
            <a:stCxn id="42" idx="3"/>
            <a:endCxn id="43" idx="1"/>
          </p:cNvCxnSpPr>
          <p:nvPr/>
        </p:nvCxnSpPr>
        <p:spPr>
          <a:xfrm>
            <a:off x="2405138" y="2221357"/>
            <a:ext cx="2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5BD97423-8ADC-422A-B1A5-D7D1B524E294}"/>
              </a:ext>
            </a:extLst>
          </p:cNvPr>
          <p:cNvCxnSpPr>
            <a:cxnSpLocks/>
            <a:stCxn id="52" idx="2"/>
            <a:endCxn id="54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9184C7D7-6BCD-4074-A1B6-6A609164D95E}"/>
              </a:ext>
            </a:extLst>
          </p:cNvPr>
          <p:cNvCxnSpPr>
            <a:cxnSpLocks/>
            <a:stCxn id="45" idx="3"/>
            <a:endCxn id="67" idx="2"/>
          </p:cNvCxnSpPr>
          <p:nvPr/>
        </p:nvCxnSpPr>
        <p:spPr>
          <a:xfrm flipV="1">
            <a:off x="4097773" y="1875420"/>
            <a:ext cx="215608" cy="8273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6C62A62A-D1B3-4760-83E9-56437638700D}"/>
              </a:ext>
            </a:extLst>
          </p:cNvPr>
          <p:cNvCxnSpPr>
            <a:cxnSpLocks/>
            <a:stCxn id="67" idx="3"/>
            <a:endCxn id="46" idx="1"/>
          </p:cNvCxnSpPr>
          <p:nvPr/>
        </p:nvCxnSpPr>
        <p:spPr>
          <a:xfrm>
            <a:off x="4677985" y="1679375"/>
            <a:ext cx="608538" cy="102337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矩形: 圓角 59">
            <a:extLst>
              <a:ext uri="{FF2B5EF4-FFF2-40B4-BE49-F238E27FC236}">
                <a16:creationId xmlns:a16="http://schemas.microsoft.com/office/drawing/2014/main" id="{F8EE1E1E-E311-43B9-ABF8-B4CB5F199B25}"/>
              </a:ext>
            </a:extLst>
          </p:cNvPr>
          <p:cNvSpPr/>
          <p:nvPr/>
        </p:nvSpPr>
        <p:spPr>
          <a:xfrm>
            <a:off x="4572360" y="2063468"/>
            <a:ext cx="825372" cy="338568"/>
          </a:xfrm>
          <a:prstGeom prst="roundRect">
            <a:avLst/>
          </a:prstGeom>
          <a:solidFill>
            <a:srgbClr val="E9D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紙本遞送或</a:t>
            </a:r>
            <a:endParaRPr lang="en-US" altLang="zh-TW" sz="1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電子文傳閱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A3456C29-0031-421A-A69E-838247D63BDC}"/>
              </a:ext>
            </a:extLst>
          </p:cNvPr>
          <p:cNvSpPr/>
          <p:nvPr/>
        </p:nvSpPr>
        <p:spPr>
          <a:xfrm>
            <a:off x="5290534" y="2870864"/>
            <a:ext cx="648000" cy="101900"/>
          </a:xfrm>
          <a:prstGeom prst="roundRect">
            <a:avLst/>
          </a:prstGeom>
          <a:solidFill>
            <a:srgbClr val="E9D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EBC64E25-EB58-4537-B9A1-2D5FEA1F051C}"/>
              </a:ext>
            </a:extLst>
          </p:cNvPr>
          <p:cNvSpPr/>
          <p:nvPr/>
        </p:nvSpPr>
        <p:spPr>
          <a:xfrm>
            <a:off x="5495404" y="3234909"/>
            <a:ext cx="647999" cy="116816"/>
          </a:xfrm>
          <a:prstGeom prst="roundRect">
            <a:avLst/>
          </a:prstGeom>
          <a:solidFill>
            <a:srgbClr val="E9D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B43330F0-C670-4C4C-ACDA-B74424760B40}"/>
              </a:ext>
            </a:extLst>
          </p:cNvPr>
          <p:cNvCxnSpPr>
            <a:cxnSpLocks/>
            <a:stCxn id="46" idx="3"/>
            <a:endCxn id="52" idx="1"/>
          </p:cNvCxnSpPr>
          <p:nvPr/>
        </p:nvCxnSpPr>
        <p:spPr>
          <a:xfrm>
            <a:off x="5934523" y="2702752"/>
            <a:ext cx="21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93C0F549-DCB1-4DC6-A2D3-25D1F5B493F1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>
            <a:off x="3265127" y="2221357"/>
            <a:ext cx="18799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035BB858-D7CB-4677-9B90-4594195C0234}"/>
              </a:ext>
            </a:extLst>
          </p:cNvPr>
          <p:cNvCxnSpPr>
            <a:cxnSpLocks/>
            <a:stCxn id="44" idx="2"/>
            <a:endCxn id="45" idx="0"/>
          </p:cNvCxnSpPr>
          <p:nvPr/>
        </p:nvCxnSpPr>
        <p:spPr>
          <a:xfrm flipH="1">
            <a:off x="3773773" y="2365357"/>
            <a:ext cx="3351" cy="193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656A6600-C5BE-4790-9002-E71F2AA9772A}"/>
              </a:ext>
            </a:extLst>
          </p:cNvPr>
          <p:cNvCxnSpPr>
            <a:cxnSpLocks/>
            <a:stCxn id="41" idx="2"/>
            <a:endCxn id="42" idx="0"/>
          </p:cNvCxnSpPr>
          <p:nvPr/>
        </p:nvCxnSpPr>
        <p:spPr>
          <a:xfrm>
            <a:off x="2081138" y="1805608"/>
            <a:ext cx="0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B0DECAA1-499F-4DD2-A48A-46E0B79E010F}"/>
              </a:ext>
            </a:extLst>
          </p:cNvPr>
          <p:cNvSpPr/>
          <p:nvPr/>
        </p:nvSpPr>
        <p:spPr>
          <a:xfrm>
            <a:off x="3948777" y="1483330"/>
            <a:ext cx="729208" cy="3920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   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en-US" altLang="zh-TW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2266206B-F867-466F-BBF1-B857CE1BAFEE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不論是否簽呈有</a:t>
            </a:r>
            <a:r>
              <a:rPr lang="zh-TW" altLang="en-US" sz="105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發文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遞送產學處留存：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E04E1C77-09FC-47E1-AEB9-F47A46CB89B1}"/>
              </a:ext>
            </a:extLst>
          </p:cNvPr>
          <p:cNvSpPr/>
          <p:nvPr/>
        </p:nvSpPr>
        <p:spPr>
          <a:xfrm>
            <a:off x="6928581" y="1387063"/>
            <a:ext cx="2026298" cy="216515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C79418B2-F4FC-4AD0-A855-F69D1FEDBE24}"/>
              </a:ext>
            </a:extLst>
          </p:cNvPr>
          <p:cNvSpPr/>
          <p:nvPr/>
        </p:nvSpPr>
        <p:spPr>
          <a:xfrm>
            <a:off x="6909113" y="1427904"/>
            <a:ext cx="1811444" cy="295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6C7D11B4-C7DB-4FEE-8843-2FAAE7092BBC}"/>
              </a:ext>
            </a:extLst>
          </p:cNvPr>
          <p:cNvSpPr/>
          <p:nvPr/>
        </p:nvSpPr>
        <p:spPr>
          <a:xfrm>
            <a:off x="6909113" y="1785736"/>
            <a:ext cx="2026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採用線上公文請選擇</a:t>
            </a:r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傳閱</a:t>
            </a:r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功能，提供產學處留存。</a:t>
            </a:r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400" dirty="0"/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C63FD738-84C3-42A9-9923-82D3B5E5B948}"/>
              </a:ext>
            </a:extLst>
          </p:cNvPr>
          <p:cNvSpPr/>
          <p:nvPr/>
        </p:nvSpPr>
        <p:spPr>
          <a:xfrm>
            <a:off x="4757125" y="1783830"/>
            <a:ext cx="540000" cy="128405"/>
          </a:xfrm>
          <a:prstGeom prst="roundRect">
            <a:avLst/>
          </a:prstGeom>
          <a:solidFill>
            <a:srgbClr val="E9D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B7745193-B1B0-4441-A3E2-B43B037E8A84}"/>
              </a:ext>
            </a:extLst>
          </p:cNvPr>
          <p:cNvSpPr/>
          <p:nvPr/>
        </p:nvSpPr>
        <p:spPr>
          <a:xfrm>
            <a:off x="4764829" y="1705987"/>
            <a:ext cx="557840" cy="101900"/>
          </a:xfrm>
          <a:prstGeom prst="roundRect">
            <a:avLst/>
          </a:prstGeom>
          <a:solidFill>
            <a:srgbClr val="E9D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</p:spTree>
    <p:extLst>
      <p:ext uri="{BB962C8B-B14F-4D97-AF65-F5344CB8AC3E}">
        <p14:creationId xmlns:p14="http://schemas.microsoft.com/office/powerpoint/2010/main" val="3423387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請款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16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4C8ED0D-697C-48A7-99F6-327385D613E4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5759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2648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4217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AB8BAB9-0141-4D9E-B6C5-D9B4D9B5C8A2}"/>
              </a:ext>
            </a:extLst>
          </p:cNvPr>
          <p:cNvGrpSpPr/>
          <p:nvPr/>
        </p:nvGrpSpPr>
        <p:grpSpPr>
          <a:xfrm>
            <a:off x="1985320" y="3758913"/>
            <a:ext cx="1579280" cy="360000"/>
            <a:chOff x="611060" y="1837273"/>
            <a:chExt cx="1670038" cy="367469"/>
          </a:xfrm>
        </p:grpSpPr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5CD4056B-DE79-453C-9B25-07190781FB0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DDF0BA4C-86C7-4E2C-8F27-69D807D6D05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9" name="TextBox 20">
            <a:extLst>
              <a:ext uri="{FF2B5EF4-FFF2-40B4-BE49-F238E27FC236}">
                <a16:creationId xmlns:a16="http://schemas.microsoft.com/office/drawing/2014/main" id="{1D0E7B9C-385B-4A4C-B00E-756DF43525DE}"/>
              </a:ext>
            </a:extLst>
          </p:cNvPr>
          <p:cNvSpPr txBox="1"/>
          <p:nvPr/>
        </p:nvSpPr>
        <p:spPr>
          <a:xfrm>
            <a:off x="2248816" y="3791287"/>
            <a:ext cx="129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經費撥付條文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EC0FCA4E-DB4F-4371-BEC7-302C1EEA2910}"/>
              </a:ext>
            </a:extLst>
          </p:cNvPr>
          <p:cNvSpPr/>
          <p:nvPr/>
        </p:nvSpPr>
        <p:spPr>
          <a:xfrm rot="5400000">
            <a:off x="2145277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35A8F753-39EA-4A83-BE74-318D1CB9B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584" y="4210261"/>
            <a:ext cx="1579280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05BE9F3A-35A8-4F6F-9367-6A81CCA72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5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5" name="群組 64">
            <a:extLst>
              <a:ext uri="{FF2B5EF4-FFF2-40B4-BE49-F238E27FC236}">
                <a16:creationId xmlns:a16="http://schemas.microsoft.com/office/drawing/2014/main" id="{304E9062-1728-4A22-8091-A91B0A6FEC0F}"/>
              </a:ext>
            </a:extLst>
          </p:cNvPr>
          <p:cNvGrpSpPr/>
          <p:nvPr/>
        </p:nvGrpSpPr>
        <p:grpSpPr>
          <a:xfrm>
            <a:off x="3809594" y="4090750"/>
            <a:ext cx="5198129" cy="2457515"/>
            <a:chOff x="149165" y="4338701"/>
            <a:chExt cx="3307433" cy="2358616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322657C-AE49-44C9-BCDE-135F8D39474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화살표: 위쪽 5">
              <a:extLst>
                <a:ext uri="{FF2B5EF4-FFF2-40B4-BE49-F238E27FC236}">
                  <a16:creationId xmlns:a16="http://schemas.microsoft.com/office/drawing/2014/main" id="{A0D44B84-E4FE-4C9E-A8D9-267DE9B56316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74" name="標題 1">
            <a:extLst>
              <a:ext uri="{FF2B5EF4-FFF2-40B4-BE49-F238E27FC236}">
                <a16:creationId xmlns:a16="http://schemas.microsoft.com/office/drawing/2014/main" id="{21C725AE-DBA6-4255-B2E5-25364B34EA61}"/>
              </a:ext>
            </a:extLst>
          </p:cNvPr>
          <p:cNvSpPr txBox="1">
            <a:spLocks/>
          </p:cNvSpPr>
          <p:nvPr/>
        </p:nvSpPr>
        <p:spPr>
          <a:xfrm>
            <a:off x="3889670" y="4160277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276B148-6AFC-412A-B154-E47651FE3BB1}"/>
              </a:ext>
            </a:extLst>
          </p:cNvPr>
          <p:cNvSpPr/>
          <p:nvPr/>
        </p:nvSpPr>
        <p:spPr>
          <a:xfrm>
            <a:off x="3949836" y="4544640"/>
            <a:ext cx="4866988" cy="23337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若經費撥付採百分比計價，亦請於條文空白處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寫上簡易計算公式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ABBCC7FA-BA4C-4CF3-B693-417C5F95C861}"/>
              </a:ext>
            </a:extLst>
          </p:cNvPr>
          <p:cNvSpPr/>
          <p:nvPr/>
        </p:nvSpPr>
        <p:spPr>
          <a:xfrm>
            <a:off x="3949836" y="4844122"/>
            <a:ext cx="4866988" cy="23337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若無發文需求，公文正本及</a:t>
            </a: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收據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請自留存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D022D3D4-07FE-497A-9230-5A70433BFB37}"/>
              </a:ext>
            </a:extLst>
          </p:cNvPr>
          <p:cNvSpPr/>
          <p:nvPr/>
        </p:nvSpPr>
        <p:spPr>
          <a:xfrm>
            <a:off x="3949836" y="5143604"/>
            <a:ext cx="4866988" cy="45051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若有發文需求，請於取得</a:t>
            </a: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收據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後，備妥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核准簽呈影本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收據影本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遞送產學處製作函稿。      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8839E6C-0BDD-4F0A-93F6-5BAE7F02A9F1}"/>
              </a:ext>
            </a:extLst>
          </p:cNvPr>
          <p:cNvSpPr/>
          <p:nvPr/>
        </p:nvSpPr>
        <p:spPr>
          <a:xfrm>
            <a:off x="3949836" y="5942324"/>
            <a:ext cx="5057885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發文請填寫郵遞區號、郵寄地址，如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正本單位</a:t>
            </a:r>
            <a:r>
              <a:rPr lang="zh-TW" altLang="en-US" sz="1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與簽約單位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不同請註記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A5571F3C-D3DD-4B9F-B7C1-2A95CF517DE5}"/>
              </a:ext>
            </a:extLst>
          </p:cNvPr>
          <p:cNvSpPr/>
          <p:nvPr/>
        </p:nvSpPr>
        <p:spPr>
          <a:xfrm>
            <a:off x="3949836" y="5660221"/>
            <a:ext cx="5562369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簽呈上須註明請款期別；如僅需一次請領，請自行修改為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全期款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。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4492ACE3-A6E5-4D25-84FB-FE636602060B}"/>
              </a:ext>
            </a:extLst>
          </p:cNvPr>
          <p:cNvSpPr/>
          <p:nvPr/>
        </p:nvSpPr>
        <p:spPr>
          <a:xfrm>
            <a:off x="3949836" y="6224426"/>
            <a:ext cx="5057885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若產學長為主持人，需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一層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決行</a:t>
            </a:r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A7368306-05DE-4657-9B68-1C924567B6B4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5416A2BA-8213-4CFA-8592-798078885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270728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C0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2313A1CB-3E54-42FB-80C8-53DD91C1BE27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DE412F6-0329-4533-8355-751DF9BFF090}"/>
              </a:ext>
            </a:extLst>
          </p:cNvPr>
          <p:cNvSpPr/>
          <p:nvPr/>
        </p:nvSpPr>
        <p:spPr>
          <a:xfrm>
            <a:off x="1757138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BCC43E7C-DCBD-4E3A-BA7C-5034280535D3}"/>
              </a:ext>
            </a:extLst>
          </p:cNvPr>
          <p:cNvSpPr/>
          <p:nvPr/>
        </p:nvSpPr>
        <p:spPr>
          <a:xfrm>
            <a:off x="1757138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06F0A5F8-798C-49AD-91EA-2AE09700C35E}"/>
              </a:ext>
            </a:extLst>
          </p:cNvPr>
          <p:cNvSpPr/>
          <p:nvPr/>
        </p:nvSpPr>
        <p:spPr>
          <a:xfrm>
            <a:off x="261712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8AD4D6CF-EDF1-434D-BA84-DF048A332313}"/>
              </a:ext>
            </a:extLst>
          </p:cNvPr>
          <p:cNvSpPr/>
          <p:nvPr/>
        </p:nvSpPr>
        <p:spPr>
          <a:xfrm>
            <a:off x="2617127" y="2558752"/>
            <a:ext cx="648000" cy="28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71C3AA69-BE38-47EA-B157-4872A86F6885}"/>
              </a:ext>
            </a:extLst>
          </p:cNvPr>
          <p:cNvSpPr/>
          <p:nvPr/>
        </p:nvSpPr>
        <p:spPr>
          <a:xfrm>
            <a:off x="516399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E0EF1A64-5303-471D-A16A-669C90353CAB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FD7ACCB4-D930-41C3-A422-242069C4B1AA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C812FB6B-148C-498D-9986-89A29DA31C5D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 flipV="1">
            <a:off x="1534192" y="1661608"/>
            <a:ext cx="222946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BC8E558E-5825-4FCC-8478-3D97B2B1182C}"/>
              </a:ext>
            </a:extLst>
          </p:cNvPr>
          <p:cNvCxnSpPr>
            <a:cxnSpLocks/>
            <a:stCxn id="55" idx="3"/>
            <a:endCxn id="56" idx="1"/>
          </p:cNvCxnSpPr>
          <p:nvPr/>
        </p:nvCxnSpPr>
        <p:spPr>
          <a:xfrm>
            <a:off x="2405138" y="2221357"/>
            <a:ext cx="2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90FA28C2-B86C-4A9E-8DBC-58DF9AD8E704}"/>
              </a:ext>
            </a:extLst>
          </p:cNvPr>
          <p:cNvCxnSpPr>
            <a:cxnSpLocks/>
            <a:stCxn id="64" idx="2"/>
            <a:endCxn id="69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A2E908F0-0071-44ED-8E3C-078EA255CF67}"/>
              </a:ext>
            </a:extLst>
          </p:cNvPr>
          <p:cNvCxnSpPr>
            <a:cxnSpLocks/>
            <a:stCxn id="61" idx="3"/>
            <a:endCxn id="96" idx="2"/>
          </p:cNvCxnSpPr>
          <p:nvPr/>
        </p:nvCxnSpPr>
        <p:spPr>
          <a:xfrm flipV="1">
            <a:off x="3265127" y="1805608"/>
            <a:ext cx="180627" cy="8971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62F9E83C-5235-4865-8F87-D6708EB4BCAF}"/>
              </a:ext>
            </a:extLst>
          </p:cNvPr>
          <p:cNvCxnSpPr>
            <a:cxnSpLocks/>
            <a:stCxn id="96" idx="3"/>
            <a:endCxn id="85" idx="0"/>
          </p:cNvCxnSpPr>
          <p:nvPr/>
        </p:nvCxnSpPr>
        <p:spPr>
          <a:xfrm>
            <a:off x="3769754" y="1661608"/>
            <a:ext cx="205216" cy="14791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47090BE7-06AB-4E7E-B6D5-44849AFA2258}"/>
              </a:ext>
            </a:extLst>
          </p:cNvPr>
          <p:cNvSpPr/>
          <p:nvPr/>
        </p:nvSpPr>
        <p:spPr>
          <a:xfrm>
            <a:off x="2097571" y="2868433"/>
            <a:ext cx="1638578" cy="101900"/>
          </a:xfrm>
          <a:prstGeom prst="roundRect">
            <a:avLst/>
          </a:prstGeom>
          <a:solidFill>
            <a:srgbClr val="C2F1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公文系統中，請將產學處設為</a:t>
            </a:r>
            <a:r>
              <a:rPr lang="en-US" altLang="zh-TW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</a:t>
            </a:r>
            <a:r>
              <a:rPr lang="en-US" altLang="zh-TW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7DE134D9-AF00-4B50-9BE2-035B7AB968B6}"/>
              </a:ext>
            </a:extLst>
          </p:cNvPr>
          <p:cNvSpPr/>
          <p:nvPr/>
        </p:nvSpPr>
        <p:spPr>
          <a:xfrm>
            <a:off x="5489010" y="3241303"/>
            <a:ext cx="647999" cy="116816"/>
          </a:xfrm>
          <a:prstGeom prst="roundRect">
            <a:avLst/>
          </a:prstGeom>
          <a:solidFill>
            <a:srgbClr val="C2F1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D496BB0D-54FC-4AE4-B382-2E99EE739A87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>
            <a:off x="5811993" y="2702752"/>
            <a:ext cx="3424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26945837-1559-4941-84A4-E26E9D92D5CD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2937777" y="2368631"/>
            <a:ext cx="3350" cy="190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11A5DB35-63A8-470B-9DDE-CA7B68F1E75D}"/>
              </a:ext>
            </a:extLst>
          </p:cNvPr>
          <p:cNvCxnSpPr>
            <a:cxnSpLocks/>
            <a:stCxn id="46" idx="2"/>
            <a:endCxn id="55" idx="0"/>
          </p:cNvCxnSpPr>
          <p:nvPr/>
        </p:nvCxnSpPr>
        <p:spPr>
          <a:xfrm>
            <a:off x="2081138" y="1805608"/>
            <a:ext cx="0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98B75BD7-625D-435F-8C9E-3CBF5F85EDE1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不論是否簽呈有</a:t>
            </a:r>
            <a:r>
              <a:rPr lang="zh-TW" altLang="en-US" sz="105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發文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遞送產學處留存：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28AC04B-6B86-4804-A6E2-9572921E452A}"/>
              </a:ext>
            </a:extLst>
          </p:cNvPr>
          <p:cNvSpPr/>
          <p:nvPr/>
        </p:nvSpPr>
        <p:spPr>
          <a:xfrm>
            <a:off x="6928581" y="1387063"/>
            <a:ext cx="2026298" cy="216515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E17DE380-BE1E-4051-B21A-D9103BC680E2}"/>
              </a:ext>
            </a:extLst>
          </p:cNvPr>
          <p:cNvSpPr/>
          <p:nvPr/>
        </p:nvSpPr>
        <p:spPr>
          <a:xfrm>
            <a:off x="6909113" y="1427904"/>
            <a:ext cx="1811444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收據正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收據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B4FCDB1F-AF0A-4093-A6B1-1F3FFFDAD92F}"/>
              </a:ext>
            </a:extLst>
          </p:cNvPr>
          <p:cNvSpPr/>
          <p:nvPr/>
        </p:nvSpPr>
        <p:spPr>
          <a:xfrm>
            <a:off x="4176340" y="1495440"/>
            <a:ext cx="1007727" cy="376854"/>
          </a:xfrm>
          <a:prstGeom prst="roundRect">
            <a:avLst>
              <a:gd name="adj" fmla="val 80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EE1A6E53-F1B0-434D-B655-3F3BBB8C4236}"/>
              </a:ext>
            </a:extLst>
          </p:cNvPr>
          <p:cNvSpPr/>
          <p:nvPr/>
        </p:nvSpPr>
        <p:spPr>
          <a:xfrm>
            <a:off x="3650970" y="3140712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後會出納組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開立收據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787556B0-9B97-4A7C-B349-B7978F4DD1A4}"/>
              </a:ext>
            </a:extLst>
          </p:cNvPr>
          <p:cNvSpPr/>
          <p:nvPr/>
        </p:nvSpPr>
        <p:spPr>
          <a:xfrm>
            <a:off x="3121754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C8351CC1-A8AB-47E4-98A7-3C65E8ACF7AF}"/>
              </a:ext>
            </a:extLst>
          </p:cNvPr>
          <p:cNvCxnSpPr>
            <a:cxnSpLocks/>
            <a:stCxn id="85" idx="3"/>
            <a:endCxn id="75" idx="2"/>
          </p:cNvCxnSpPr>
          <p:nvPr/>
        </p:nvCxnSpPr>
        <p:spPr>
          <a:xfrm flipV="1">
            <a:off x="4298970" y="1872294"/>
            <a:ext cx="381234" cy="141241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9378984E-B984-4391-A44F-225391DE7FAB}"/>
              </a:ext>
            </a:extLst>
          </p:cNvPr>
          <p:cNvSpPr/>
          <p:nvPr/>
        </p:nvSpPr>
        <p:spPr>
          <a:xfrm>
            <a:off x="4391703" y="2088949"/>
            <a:ext cx="606424" cy="231651"/>
          </a:xfrm>
          <a:prstGeom prst="roundRect">
            <a:avLst/>
          </a:prstGeom>
          <a:solidFill>
            <a:srgbClr val="C2F1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</a:t>
            </a:r>
          </a:p>
        </p:txBody>
      </p:sp>
      <p:cxnSp>
        <p:nvCxnSpPr>
          <p:cNvPr id="100" name="接點: 肘形 99">
            <a:extLst>
              <a:ext uri="{FF2B5EF4-FFF2-40B4-BE49-F238E27FC236}">
                <a16:creationId xmlns:a16="http://schemas.microsoft.com/office/drawing/2014/main" id="{9513BD4A-51FA-452C-86F2-1A2AF76EE6FF}"/>
              </a:ext>
            </a:extLst>
          </p:cNvPr>
          <p:cNvCxnSpPr>
            <a:cxnSpLocks/>
            <a:stCxn id="75" idx="3"/>
            <a:endCxn id="63" idx="0"/>
          </p:cNvCxnSpPr>
          <p:nvPr/>
        </p:nvCxnSpPr>
        <p:spPr>
          <a:xfrm>
            <a:off x="5184067" y="1683867"/>
            <a:ext cx="303926" cy="8748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FACCD1AC-AEDD-4F49-88E8-48AB2CCEFA26}"/>
              </a:ext>
            </a:extLst>
          </p:cNvPr>
          <p:cNvSpPr/>
          <p:nvPr/>
        </p:nvSpPr>
        <p:spPr>
          <a:xfrm>
            <a:off x="5261563" y="2087786"/>
            <a:ext cx="557840" cy="101900"/>
          </a:xfrm>
          <a:prstGeom prst="roundRect">
            <a:avLst/>
          </a:prstGeom>
          <a:solidFill>
            <a:srgbClr val="C2F1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5F1C5BC9-F2AA-4358-975A-2EAE63BA1DDE}"/>
              </a:ext>
            </a:extLst>
          </p:cNvPr>
          <p:cNvSpPr/>
          <p:nvPr/>
        </p:nvSpPr>
        <p:spPr>
          <a:xfrm>
            <a:off x="5268490" y="2178513"/>
            <a:ext cx="1296000" cy="128405"/>
          </a:xfrm>
          <a:prstGeom prst="roundRect">
            <a:avLst/>
          </a:prstGeom>
          <a:solidFill>
            <a:srgbClr val="C2F1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收據正本、收據影本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02" name="矩形: 圓角 101">
            <a:extLst>
              <a:ext uri="{FF2B5EF4-FFF2-40B4-BE49-F238E27FC236}">
                <a16:creationId xmlns:a16="http://schemas.microsoft.com/office/drawing/2014/main" id="{AA034238-0371-4709-9E66-EA152CB66CA8}"/>
              </a:ext>
            </a:extLst>
          </p:cNvPr>
          <p:cNvSpPr/>
          <p:nvPr/>
        </p:nvSpPr>
        <p:spPr>
          <a:xfrm>
            <a:off x="5027326" y="2868433"/>
            <a:ext cx="771705" cy="101900"/>
          </a:xfrm>
          <a:prstGeom prst="roundRect">
            <a:avLst/>
          </a:prstGeom>
          <a:solidFill>
            <a:srgbClr val="C2F1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</p:spTree>
    <p:extLst>
      <p:ext uri="{BB962C8B-B14F-4D97-AF65-F5344CB8AC3E}">
        <p14:creationId xmlns:p14="http://schemas.microsoft.com/office/powerpoint/2010/main" val="534387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7030A0"/>
                </a:solidFill>
                <a:latin typeface="方正兰亭黑_GBK"/>
                <a:ea typeface="微軟正黑體" panose="020B0604030504040204" pitchFamily="34" charset="-120"/>
              </a:rPr>
              <a:t>校級中心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請款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17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4C8ED0D-697C-48A7-99F6-327385D613E4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5759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2648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4217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AB8BAB9-0141-4D9E-B6C5-D9B4D9B5C8A2}"/>
              </a:ext>
            </a:extLst>
          </p:cNvPr>
          <p:cNvGrpSpPr/>
          <p:nvPr/>
        </p:nvGrpSpPr>
        <p:grpSpPr>
          <a:xfrm>
            <a:off x="1985320" y="3758913"/>
            <a:ext cx="1579280" cy="360000"/>
            <a:chOff x="611060" y="1837273"/>
            <a:chExt cx="1670038" cy="367469"/>
          </a:xfrm>
        </p:grpSpPr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5CD4056B-DE79-453C-9B25-07190781FB0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DDF0BA4C-86C7-4E2C-8F27-69D807D6D05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9" name="TextBox 20">
            <a:extLst>
              <a:ext uri="{FF2B5EF4-FFF2-40B4-BE49-F238E27FC236}">
                <a16:creationId xmlns:a16="http://schemas.microsoft.com/office/drawing/2014/main" id="{1D0E7B9C-385B-4A4C-B00E-756DF43525DE}"/>
              </a:ext>
            </a:extLst>
          </p:cNvPr>
          <p:cNvSpPr txBox="1"/>
          <p:nvPr/>
        </p:nvSpPr>
        <p:spPr>
          <a:xfrm>
            <a:off x="2248816" y="3791287"/>
            <a:ext cx="129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經費撥付條文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EC0FCA4E-DB4F-4371-BEC7-302C1EEA2910}"/>
              </a:ext>
            </a:extLst>
          </p:cNvPr>
          <p:cNvSpPr/>
          <p:nvPr/>
        </p:nvSpPr>
        <p:spPr>
          <a:xfrm rot="5400000">
            <a:off x="2145277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35A8F753-39EA-4A83-BE74-318D1CB9B5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584" y="4210261"/>
            <a:ext cx="1579280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05BE9F3A-35A8-4F6F-9367-6A81CCA721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5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5" name="群組 64">
            <a:extLst>
              <a:ext uri="{FF2B5EF4-FFF2-40B4-BE49-F238E27FC236}">
                <a16:creationId xmlns:a16="http://schemas.microsoft.com/office/drawing/2014/main" id="{304E9062-1728-4A22-8091-A91B0A6FEC0F}"/>
              </a:ext>
            </a:extLst>
          </p:cNvPr>
          <p:cNvGrpSpPr/>
          <p:nvPr/>
        </p:nvGrpSpPr>
        <p:grpSpPr>
          <a:xfrm>
            <a:off x="3809594" y="4090750"/>
            <a:ext cx="5198129" cy="2457515"/>
            <a:chOff x="149165" y="4338701"/>
            <a:chExt cx="3307433" cy="2358616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322657C-AE49-44C9-BCDE-135F8D39474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화살표: 위쪽 5">
              <a:extLst>
                <a:ext uri="{FF2B5EF4-FFF2-40B4-BE49-F238E27FC236}">
                  <a16:creationId xmlns:a16="http://schemas.microsoft.com/office/drawing/2014/main" id="{A0D44B84-E4FE-4C9E-A8D9-267DE9B56316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74" name="標題 1">
            <a:extLst>
              <a:ext uri="{FF2B5EF4-FFF2-40B4-BE49-F238E27FC236}">
                <a16:creationId xmlns:a16="http://schemas.microsoft.com/office/drawing/2014/main" id="{21C725AE-DBA6-4255-B2E5-25364B34EA61}"/>
              </a:ext>
            </a:extLst>
          </p:cNvPr>
          <p:cNvSpPr txBox="1">
            <a:spLocks/>
          </p:cNvSpPr>
          <p:nvPr/>
        </p:nvSpPr>
        <p:spPr>
          <a:xfrm>
            <a:off x="3889670" y="4160277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E276B148-6AFC-412A-B154-E47651FE3BB1}"/>
              </a:ext>
            </a:extLst>
          </p:cNvPr>
          <p:cNvSpPr/>
          <p:nvPr/>
        </p:nvSpPr>
        <p:spPr>
          <a:xfrm>
            <a:off x="3949836" y="4544640"/>
            <a:ext cx="4866988" cy="23337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若經費撥付採百分比計價，亦請於條文空白處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寫上簡易計算公式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ABBCC7FA-BA4C-4CF3-B693-417C5F95C861}"/>
              </a:ext>
            </a:extLst>
          </p:cNvPr>
          <p:cNvSpPr/>
          <p:nvPr/>
        </p:nvSpPr>
        <p:spPr>
          <a:xfrm>
            <a:off x="3949836" y="4844122"/>
            <a:ext cx="4866988" cy="23337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若無發文需求，公文正本及</a:t>
            </a: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收據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請自留存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D022D3D4-07FE-497A-9230-5A70433BFB37}"/>
              </a:ext>
            </a:extLst>
          </p:cNvPr>
          <p:cNvSpPr/>
          <p:nvPr/>
        </p:nvSpPr>
        <p:spPr>
          <a:xfrm>
            <a:off x="3949836" y="5143604"/>
            <a:ext cx="4866988" cy="45051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若有發文需求，請於取得</a:t>
            </a: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收據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後，備妥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核准簽呈影本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收據影本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遞送產學處製作函稿。      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8839E6C-0BDD-4F0A-93F6-5BAE7F02A9F1}"/>
              </a:ext>
            </a:extLst>
          </p:cNvPr>
          <p:cNvSpPr/>
          <p:nvPr/>
        </p:nvSpPr>
        <p:spPr>
          <a:xfrm>
            <a:off x="3949836" y="5942324"/>
            <a:ext cx="5057885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發文請填寫郵遞區號、郵寄地址，如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正本單位</a:t>
            </a:r>
            <a:r>
              <a:rPr lang="zh-TW" altLang="en-US" sz="1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與簽約單位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不同請註記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A5571F3C-D3DD-4B9F-B7C1-2A95CF517DE5}"/>
              </a:ext>
            </a:extLst>
          </p:cNvPr>
          <p:cNvSpPr/>
          <p:nvPr/>
        </p:nvSpPr>
        <p:spPr>
          <a:xfrm>
            <a:off x="3949836" y="5660221"/>
            <a:ext cx="5562369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  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簽呈上須註明請款期別；如僅需一次請領，請自行修改為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全期款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。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4492ACE3-A6E5-4D25-84FB-FE636602060B}"/>
              </a:ext>
            </a:extLst>
          </p:cNvPr>
          <p:cNvSpPr/>
          <p:nvPr/>
        </p:nvSpPr>
        <p:spPr>
          <a:xfrm>
            <a:off x="3949836" y="6224426"/>
            <a:ext cx="5057885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若產學長為主持人，需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一層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決行</a:t>
            </a:r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A7368306-05DE-4657-9B68-1C924567B6B4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5416A2BA-8213-4CFA-8592-798078885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830949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校級中心簽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2313A1CB-3E54-42FB-80C8-53DD91C1BE27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  <a:solidFill>
            <a:srgbClr val="D8DAF5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CDE412F6-0329-4533-8355-751DF9BFF090}"/>
              </a:ext>
            </a:extLst>
          </p:cNvPr>
          <p:cNvSpPr/>
          <p:nvPr/>
        </p:nvSpPr>
        <p:spPr>
          <a:xfrm>
            <a:off x="1723767" y="1517608"/>
            <a:ext cx="718925" cy="288000"/>
          </a:xfrm>
          <a:prstGeom prst="roundRect">
            <a:avLst/>
          </a:prstGeom>
          <a:solidFill>
            <a:srgbClr val="D8DAF5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中心主任簽核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BCC43E7C-DCBD-4E3A-BA7C-5034280535D3}"/>
              </a:ext>
            </a:extLst>
          </p:cNvPr>
          <p:cNvSpPr/>
          <p:nvPr/>
        </p:nvSpPr>
        <p:spPr>
          <a:xfrm>
            <a:off x="1757138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06F0A5F8-798C-49AD-91EA-2AE09700C35E}"/>
              </a:ext>
            </a:extLst>
          </p:cNvPr>
          <p:cNvSpPr/>
          <p:nvPr/>
        </p:nvSpPr>
        <p:spPr>
          <a:xfrm>
            <a:off x="261712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8AD4D6CF-EDF1-434D-BA84-DF048A332313}"/>
              </a:ext>
            </a:extLst>
          </p:cNvPr>
          <p:cNvSpPr/>
          <p:nvPr/>
        </p:nvSpPr>
        <p:spPr>
          <a:xfrm>
            <a:off x="2617127" y="2558752"/>
            <a:ext cx="648000" cy="28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71C3AA69-BE38-47EA-B157-4872A86F6885}"/>
              </a:ext>
            </a:extLst>
          </p:cNvPr>
          <p:cNvSpPr/>
          <p:nvPr/>
        </p:nvSpPr>
        <p:spPr>
          <a:xfrm>
            <a:off x="516399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E0EF1A64-5303-471D-A16A-669C90353CAB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FD7ACCB4-D930-41C3-A422-242069C4B1AA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C812FB6B-148C-498D-9986-89A29DA31C5D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 flipV="1">
            <a:off x="1534192" y="1661608"/>
            <a:ext cx="189575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BC8E558E-5825-4FCC-8478-3D97B2B1182C}"/>
              </a:ext>
            </a:extLst>
          </p:cNvPr>
          <p:cNvCxnSpPr>
            <a:cxnSpLocks/>
            <a:stCxn id="55" idx="3"/>
            <a:endCxn id="56" idx="1"/>
          </p:cNvCxnSpPr>
          <p:nvPr/>
        </p:nvCxnSpPr>
        <p:spPr>
          <a:xfrm>
            <a:off x="2405138" y="2221357"/>
            <a:ext cx="2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單箭頭接點 71">
            <a:extLst>
              <a:ext uri="{FF2B5EF4-FFF2-40B4-BE49-F238E27FC236}">
                <a16:creationId xmlns:a16="http://schemas.microsoft.com/office/drawing/2014/main" id="{90FA28C2-B86C-4A9E-8DBC-58DF9AD8E704}"/>
              </a:ext>
            </a:extLst>
          </p:cNvPr>
          <p:cNvCxnSpPr>
            <a:cxnSpLocks/>
            <a:stCxn id="64" idx="2"/>
            <a:endCxn id="69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A2E908F0-0071-44ED-8E3C-078EA255CF67}"/>
              </a:ext>
            </a:extLst>
          </p:cNvPr>
          <p:cNvCxnSpPr>
            <a:cxnSpLocks/>
            <a:stCxn id="61" idx="3"/>
            <a:endCxn id="96" idx="2"/>
          </p:cNvCxnSpPr>
          <p:nvPr/>
        </p:nvCxnSpPr>
        <p:spPr>
          <a:xfrm flipV="1">
            <a:off x="3265127" y="1805608"/>
            <a:ext cx="180627" cy="8971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接點: 肘形 76">
            <a:extLst>
              <a:ext uri="{FF2B5EF4-FFF2-40B4-BE49-F238E27FC236}">
                <a16:creationId xmlns:a16="http://schemas.microsoft.com/office/drawing/2014/main" id="{62F9E83C-5235-4865-8F87-D6708EB4BCAF}"/>
              </a:ext>
            </a:extLst>
          </p:cNvPr>
          <p:cNvCxnSpPr>
            <a:cxnSpLocks/>
            <a:stCxn id="96" idx="3"/>
            <a:endCxn id="85" idx="0"/>
          </p:cNvCxnSpPr>
          <p:nvPr/>
        </p:nvCxnSpPr>
        <p:spPr>
          <a:xfrm>
            <a:off x="3769754" y="1661608"/>
            <a:ext cx="205216" cy="14791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47090BE7-06AB-4E7E-B6D5-44849AFA2258}"/>
              </a:ext>
            </a:extLst>
          </p:cNvPr>
          <p:cNvSpPr/>
          <p:nvPr/>
        </p:nvSpPr>
        <p:spPr>
          <a:xfrm>
            <a:off x="5171403" y="2871204"/>
            <a:ext cx="648000" cy="101900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7DE134D9-AF00-4B50-9BE2-035B7AB968B6}"/>
              </a:ext>
            </a:extLst>
          </p:cNvPr>
          <p:cNvSpPr/>
          <p:nvPr/>
        </p:nvSpPr>
        <p:spPr>
          <a:xfrm>
            <a:off x="5489010" y="3241303"/>
            <a:ext cx="647999" cy="116816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D496BB0D-54FC-4AE4-B382-2E99EE739A87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>
            <a:off x="5811993" y="2702752"/>
            <a:ext cx="3424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26945837-1559-4941-84A4-E26E9D92D5CD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2937777" y="2368631"/>
            <a:ext cx="3350" cy="190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單箭頭接點 85">
            <a:extLst>
              <a:ext uri="{FF2B5EF4-FFF2-40B4-BE49-F238E27FC236}">
                <a16:creationId xmlns:a16="http://schemas.microsoft.com/office/drawing/2014/main" id="{11A5DB35-63A8-470B-9DDE-CA7B68F1E75D}"/>
              </a:ext>
            </a:extLst>
          </p:cNvPr>
          <p:cNvCxnSpPr>
            <a:cxnSpLocks/>
            <a:stCxn id="46" idx="2"/>
            <a:endCxn id="55" idx="0"/>
          </p:cNvCxnSpPr>
          <p:nvPr/>
        </p:nvCxnSpPr>
        <p:spPr>
          <a:xfrm flipH="1">
            <a:off x="2081138" y="1805608"/>
            <a:ext cx="2092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98B75BD7-625D-435F-8C9E-3CBF5F85EDE1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不論是否簽呈有</a:t>
            </a:r>
            <a:r>
              <a:rPr lang="zh-TW" altLang="en-US" sz="105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發文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遞送產學處留存：</a:t>
            </a: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428AC04B-6B86-4804-A6E2-9572921E452A}"/>
              </a:ext>
            </a:extLst>
          </p:cNvPr>
          <p:cNvSpPr/>
          <p:nvPr/>
        </p:nvSpPr>
        <p:spPr>
          <a:xfrm>
            <a:off x="6928581" y="1387063"/>
            <a:ext cx="2026298" cy="216515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E17DE380-BE1E-4051-B21A-D9103BC680E2}"/>
              </a:ext>
            </a:extLst>
          </p:cNvPr>
          <p:cNvSpPr/>
          <p:nvPr/>
        </p:nvSpPr>
        <p:spPr>
          <a:xfrm>
            <a:off x="6909113" y="1427904"/>
            <a:ext cx="1811444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收據正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收據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B4FCDB1F-AF0A-4093-A6B1-1F3FFFDAD92F}"/>
              </a:ext>
            </a:extLst>
          </p:cNvPr>
          <p:cNvSpPr/>
          <p:nvPr/>
        </p:nvSpPr>
        <p:spPr>
          <a:xfrm>
            <a:off x="4176340" y="1495440"/>
            <a:ext cx="1007727" cy="376854"/>
          </a:xfrm>
          <a:prstGeom prst="roundRect">
            <a:avLst>
              <a:gd name="adj" fmla="val 80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EE1A6E53-F1B0-434D-B655-3F3BBB8C4236}"/>
              </a:ext>
            </a:extLst>
          </p:cNvPr>
          <p:cNvSpPr/>
          <p:nvPr/>
        </p:nvSpPr>
        <p:spPr>
          <a:xfrm>
            <a:off x="3650970" y="3140712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後會出納組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開立收據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6" name="矩形: 圓角 95">
            <a:extLst>
              <a:ext uri="{FF2B5EF4-FFF2-40B4-BE49-F238E27FC236}">
                <a16:creationId xmlns:a16="http://schemas.microsoft.com/office/drawing/2014/main" id="{787556B0-9B97-4A7C-B349-B7978F4DD1A4}"/>
              </a:ext>
            </a:extLst>
          </p:cNvPr>
          <p:cNvSpPr/>
          <p:nvPr/>
        </p:nvSpPr>
        <p:spPr>
          <a:xfrm>
            <a:off x="3121754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C8351CC1-A8AB-47E4-98A7-3C65E8ACF7AF}"/>
              </a:ext>
            </a:extLst>
          </p:cNvPr>
          <p:cNvCxnSpPr>
            <a:cxnSpLocks/>
            <a:stCxn id="85" idx="3"/>
            <a:endCxn id="75" idx="2"/>
          </p:cNvCxnSpPr>
          <p:nvPr/>
        </p:nvCxnSpPr>
        <p:spPr>
          <a:xfrm flipV="1">
            <a:off x="4298970" y="1872294"/>
            <a:ext cx="381234" cy="141241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9378984E-B984-4391-A44F-225391DE7FAB}"/>
              </a:ext>
            </a:extLst>
          </p:cNvPr>
          <p:cNvSpPr/>
          <p:nvPr/>
        </p:nvSpPr>
        <p:spPr>
          <a:xfrm>
            <a:off x="4391703" y="2088949"/>
            <a:ext cx="606424" cy="231651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</a:t>
            </a:r>
          </a:p>
        </p:txBody>
      </p:sp>
      <p:cxnSp>
        <p:nvCxnSpPr>
          <p:cNvPr id="100" name="接點: 肘形 99">
            <a:extLst>
              <a:ext uri="{FF2B5EF4-FFF2-40B4-BE49-F238E27FC236}">
                <a16:creationId xmlns:a16="http://schemas.microsoft.com/office/drawing/2014/main" id="{9513BD4A-51FA-452C-86F2-1A2AF76EE6FF}"/>
              </a:ext>
            </a:extLst>
          </p:cNvPr>
          <p:cNvCxnSpPr>
            <a:cxnSpLocks/>
            <a:stCxn id="75" idx="3"/>
            <a:endCxn id="63" idx="0"/>
          </p:cNvCxnSpPr>
          <p:nvPr/>
        </p:nvCxnSpPr>
        <p:spPr>
          <a:xfrm>
            <a:off x="5184067" y="1683867"/>
            <a:ext cx="303926" cy="87488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FACCD1AC-AEDD-4F49-88E8-48AB2CCEFA26}"/>
              </a:ext>
            </a:extLst>
          </p:cNvPr>
          <p:cNvSpPr/>
          <p:nvPr/>
        </p:nvSpPr>
        <p:spPr>
          <a:xfrm>
            <a:off x="5261563" y="2087786"/>
            <a:ext cx="557840" cy="101900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5F1C5BC9-F2AA-4358-975A-2EAE63BA1DDE}"/>
              </a:ext>
            </a:extLst>
          </p:cNvPr>
          <p:cNvSpPr/>
          <p:nvPr/>
        </p:nvSpPr>
        <p:spPr>
          <a:xfrm>
            <a:off x="5268490" y="2178513"/>
            <a:ext cx="1296000" cy="128405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收據正本、收據影本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3" name="矩形: 圓角 92">
            <a:extLst>
              <a:ext uri="{FF2B5EF4-FFF2-40B4-BE49-F238E27FC236}">
                <a16:creationId xmlns:a16="http://schemas.microsoft.com/office/drawing/2014/main" id="{5C8CD178-635D-47CD-A04B-C77DA7B0F38C}"/>
              </a:ext>
            </a:extLst>
          </p:cNvPr>
          <p:cNvSpPr/>
          <p:nvPr/>
        </p:nvSpPr>
        <p:spPr>
          <a:xfrm>
            <a:off x="2097571" y="2871204"/>
            <a:ext cx="1638578" cy="101900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公文系統中，請將產學處設為</a:t>
            </a:r>
            <a:r>
              <a:rPr lang="en-US" altLang="zh-TW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審核</a:t>
            </a:r>
            <a:r>
              <a:rPr lang="en-US" altLang="zh-TW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單位</a:t>
            </a:r>
          </a:p>
        </p:txBody>
      </p:sp>
    </p:spTree>
    <p:extLst>
      <p:ext uri="{BB962C8B-B14F-4D97-AF65-F5344CB8AC3E}">
        <p14:creationId xmlns:p14="http://schemas.microsoft.com/office/powerpoint/2010/main" val="1809438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收據作廢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重開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18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4C8ED0D-697C-48A7-99F6-327385D613E4}"/>
              </a:ext>
            </a:extLst>
          </p:cNvPr>
          <p:cNvSpPr/>
          <p:nvPr/>
        </p:nvSpPr>
        <p:spPr>
          <a:xfrm>
            <a:off x="189717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7283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4172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5741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AB8BAB9-0141-4D9E-B6C5-D9B4D9B5C8A2}"/>
              </a:ext>
            </a:extLst>
          </p:cNvPr>
          <p:cNvGrpSpPr/>
          <p:nvPr/>
        </p:nvGrpSpPr>
        <p:grpSpPr>
          <a:xfrm>
            <a:off x="1985320" y="3758913"/>
            <a:ext cx="1579280" cy="360000"/>
            <a:chOff x="611060" y="1837273"/>
            <a:chExt cx="1670038" cy="367469"/>
          </a:xfrm>
        </p:grpSpPr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5CD4056B-DE79-453C-9B25-07190781FB0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DDF0BA4C-86C7-4E2C-8F27-69D807D6D05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9" name="TextBox 20">
            <a:extLst>
              <a:ext uri="{FF2B5EF4-FFF2-40B4-BE49-F238E27FC236}">
                <a16:creationId xmlns:a16="http://schemas.microsoft.com/office/drawing/2014/main" id="{1D0E7B9C-385B-4A4C-B00E-756DF43525DE}"/>
              </a:ext>
            </a:extLst>
          </p:cNvPr>
          <p:cNvSpPr txBox="1"/>
          <p:nvPr/>
        </p:nvSpPr>
        <p:spPr>
          <a:xfrm>
            <a:off x="2248816" y="3791287"/>
            <a:ext cx="129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待作廢收據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EC0FCA4E-DB4F-4371-BEC7-302C1EEA2910}"/>
              </a:ext>
            </a:extLst>
          </p:cNvPr>
          <p:cNvSpPr/>
          <p:nvPr/>
        </p:nvSpPr>
        <p:spPr>
          <a:xfrm rot="5400000">
            <a:off x="2145277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05BE9F3A-35A8-4F6F-9367-6A81CCA72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65" y="4210261"/>
            <a:ext cx="1579280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5" name="群組 64">
            <a:extLst>
              <a:ext uri="{FF2B5EF4-FFF2-40B4-BE49-F238E27FC236}">
                <a16:creationId xmlns:a16="http://schemas.microsoft.com/office/drawing/2014/main" id="{304E9062-1728-4A22-8091-A91B0A6FEC0F}"/>
              </a:ext>
            </a:extLst>
          </p:cNvPr>
          <p:cNvGrpSpPr/>
          <p:nvPr/>
        </p:nvGrpSpPr>
        <p:grpSpPr>
          <a:xfrm>
            <a:off x="3809594" y="4066402"/>
            <a:ext cx="5198129" cy="2477998"/>
            <a:chOff x="149165" y="4338701"/>
            <a:chExt cx="3307433" cy="2358616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322657C-AE49-44C9-BCDE-135F8D39474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화살표: 위쪽 5">
              <a:extLst>
                <a:ext uri="{FF2B5EF4-FFF2-40B4-BE49-F238E27FC236}">
                  <a16:creationId xmlns:a16="http://schemas.microsoft.com/office/drawing/2014/main" id="{A0D44B84-E4FE-4C9E-A8D9-267DE9B56316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74" name="標題 1">
            <a:extLst>
              <a:ext uri="{FF2B5EF4-FFF2-40B4-BE49-F238E27FC236}">
                <a16:creationId xmlns:a16="http://schemas.microsoft.com/office/drawing/2014/main" id="{21C725AE-DBA6-4255-B2E5-25364B34EA61}"/>
              </a:ext>
            </a:extLst>
          </p:cNvPr>
          <p:cNvSpPr txBox="1">
            <a:spLocks/>
          </p:cNvSpPr>
          <p:nvPr/>
        </p:nvSpPr>
        <p:spPr>
          <a:xfrm>
            <a:off x="3889670" y="4160277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ABBCC7FA-BA4C-4CF3-B693-417C5F95C861}"/>
              </a:ext>
            </a:extLst>
          </p:cNvPr>
          <p:cNvSpPr/>
          <p:nvPr/>
        </p:nvSpPr>
        <p:spPr>
          <a:xfrm>
            <a:off x="3949836" y="4570248"/>
            <a:ext cx="4866988" cy="233379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若無發文需求，公文正本及</a:t>
            </a: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收據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請自留存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D022D3D4-07FE-497A-9230-5A70433BFB37}"/>
              </a:ext>
            </a:extLst>
          </p:cNvPr>
          <p:cNvSpPr/>
          <p:nvPr/>
        </p:nvSpPr>
        <p:spPr>
          <a:xfrm>
            <a:off x="3949836" y="4877796"/>
            <a:ext cx="4866988" cy="575967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若有發文需求，請於取得</a:t>
            </a:r>
            <a:r>
              <a:rPr lang="zh-TW" altLang="en-US" sz="1200" b="1" dirty="0">
                <a:solidFill>
                  <a:srgbClr val="FF99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收據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後，備妥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核准簽呈影本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新收據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新收據影本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遞送產學處製作函稿。      </a:t>
            </a: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8839E6C-0BDD-4F0A-93F6-5BAE7F02A9F1}"/>
              </a:ext>
            </a:extLst>
          </p:cNvPr>
          <p:cNvSpPr/>
          <p:nvPr/>
        </p:nvSpPr>
        <p:spPr>
          <a:xfrm>
            <a:off x="3949836" y="5410826"/>
            <a:ext cx="5057885" cy="21600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發文請填寫郵遞區號、郵寄地址，如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正本單位</a:t>
            </a:r>
            <a:r>
              <a:rPr lang="zh-TW" altLang="en-US" sz="12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與簽約單位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不同請註記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A0AB32F-6DE8-4BA9-9117-BFED31B042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0" y="4209984"/>
            <a:ext cx="1579280" cy="744297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70A2C98-8167-4996-8D73-DB041355FF7D}"/>
              </a:ext>
            </a:extLst>
          </p:cNvPr>
          <p:cNvSpPr/>
          <p:nvPr/>
        </p:nvSpPr>
        <p:spPr>
          <a:xfrm>
            <a:off x="2221230" y="4834890"/>
            <a:ext cx="133350" cy="114300"/>
          </a:xfrm>
          <a:prstGeom prst="rect">
            <a:avLst/>
          </a:prstGeom>
          <a:solidFill>
            <a:srgbClr val="FFB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等腰三角形 42">
            <a:extLst>
              <a:ext uri="{FF2B5EF4-FFF2-40B4-BE49-F238E27FC236}">
                <a16:creationId xmlns:a16="http://schemas.microsoft.com/office/drawing/2014/main" id="{AC776245-47B1-4486-81D2-61B6C2CB3402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44" name="表格 43">
            <a:extLst>
              <a:ext uri="{FF2B5EF4-FFF2-40B4-BE49-F238E27FC236}">
                <a16:creationId xmlns:a16="http://schemas.microsoft.com/office/drawing/2014/main" id="{829AE96D-89A5-437A-9E5F-0EF783221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493429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D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D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D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DD4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D3AD425E-A5B9-4646-A6E8-131C3DF940E9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1FAB77D3-9AE9-4F4E-B7D4-35297184191C}"/>
              </a:ext>
            </a:extLst>
          </p:cNvPr>
          <p:cNvSpPr/>
          <p:nvPr/>
        </p:nvSpPr>
        <p:spPr>
          <a:xfrm>
            <a:off x="1757138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5F7ACA1F-43F6-4469-AA89-46974762D9D8}"/>
              </a:ext>
            </a:extLst>
          </p:cNvPr>
          <p:cNvSpPr/>
          <p:nvPr/>
        </p:nvSpPr>
        <p:spPr>
          <a:xfrm>
            <a:off x="1757138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CD12E54A-7F3C-454B-A94C-1CA82DAF5F06}"/>
              </a:ext>
            </a:extLst>
          </p:cNvPr>
          <p:cNvSpPr/>
          <p:nvPr/>
        </p:nvSpPr>
        <p:spPr>
          <a:xfrm>
            <a:off x="261712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B90BB316-F737-426A-A332-487D426BBDE7}"/>
              </a:ext>
            </a:extLst>
          </p:cNvPr>
          <p:cNvSpPr/>
          <p:nvPr/>
        </p:nvSpPr>
        <p:spPr>
          <a:xfrm>
            <a:off x="2617127" y="2580320"/>
            <a:ext cx="648000" cy="28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E1DC95CB-0C1F-4500-B7C1-EA27A3F9E0A5}"/>
              </a:ext>
            </a:extLst>
          </p:cNvPr>
          <p:cNvSpPr/>
          <p:nvPr/>
        </p:nvSpPr>
        <p:spPr>
          <a:xfrm>
            <a:off x="516399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0DDE4AEA-2D3F-43FA-9F50-254E5326BD91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53A0FFD1-610D-456A-8088-05006FF21340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D24318DC-617B-46E0-AC15-C9257AF182F7}"/>
              </a:ext>
            </a:extLst>
          </p:cNvPr>
          <p:cNvCxnSpPr>
            <a:cxnSpLocks/>
            <a:stCxn id="45" idx="3"/>
            <a:endCxn id="46" idx="1"/>
          </p:cNvCxnSpPr>
          <p:nvPr/>
        </p:nvCxnSpPr>
        <p:spPr>
          <a:xfrm flipV="1">
            <a:off x="1534192" y="1661608"/>
            <a:ext cx="222946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833FABDE-F223-42A7-9B7C-E2D39188626C}"/>
              </a:ext>
            </a:extLst>
          </p:cNvPr>
          <p:cNvCxnSpPr>
            <a:cxnSpLocks/>
            <a:stCxn id="55" idx="3"/>
            <a:endCxn id="56" idx="1"/>
          </p:cNvCxnSpPr>
          <p:nvPr/>
        </p:nvCxnSpPr>
        <p:spPr>
          <a:xfrm>
            <a:off x="2405138" y="2221357"/>
            <a:ext cx="2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DA189C3A-59EA-45C9-9DE1-3471AB89A158}"/>
              </a:ext>
            </a:extLst>
          </p:cNvPr>
          <p:cNvCxnSpPr>
            <a:cxnSpLocks/>
            <a:stCxn id="63" idx="2"/>
            <a:endCxn id="64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接點: 肘形 71">
            <a:extLst>
              <a:ext uri="{FF2B5EF4-FFF2-40B4-BE49-F238E27FC236}">
                <a16:creationId xmlns:a16="http://schemas.microsoft.com/office/drawing/2014/main" id="{07A5D926-518D-4082-BFB5-39FB40D11B8F}"/>
              </a:ext>
            </a:extLst>
          </p:cNvPr>
          <p:cNvCxnSpPr>
            <a:cxnSpLocks/>
            <a:stCxn id="61" idx="3"/>
            <a:endCxn id="88" idx="2"/>
          </p:cNvCxnSpPr>
          <p:nvPr/>
        </p:nvCxnSpPr>
        <p:spPr>
          <a:xfrm flipV="1">
            <a:off x="3265127" y="1805608"/>
            <a:ext cx="180627" cy="91871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接點: 肘形 75">
            <a:extLst>
              <a:ext uri="{FF2B5EF4-FFF2-40B4-BE49-F238E27FC236}">
                <a16:creationId xmlns:a16="http://schemas.microsoft.com/office/drawing/2014/main" id="{0CB0EC71-470F-4529-9B2C-EE0090F76E57}"/>
              </a:ext>
            </a:extLst>
          </p:cNvPr>
          <p:cNvCxnSpPr>
            <a:cxnSpLocks/>
            <a:stCxn id="88" idx="3"/>
            <a:endCxn id="86" idx="0"/>
          </p:cNvCxnSpPr>
          <p:nvPr/>
        </p:nvCxnSpPr>
        <p:spPr>
          <a:xfrm>
            <a:off x="3769754" y="1661608"/>
            <a:ext cx="205216" cy="14791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7699CEC2-6A4E-4F09-813D-FEA8AFF13695}"/>
              </a:ext>
            </a:extLst>
          </p:cNvPr>
          <p:cNvSpPr/>
          <p:nvPr/>
        </p:nvSpPr>
        <p:spPr>
          <a:xfrm>
            <a:off x="5171403" y="2870864"/>
            <a:ext cx="648000" cy="101900"/>
          </a:xfrm>
          <a:prstGeom prst="roundRect">
            <a:avLst/>
          </a:prstGeom>
          <a:solidFill>
            <a:srgbClr val="B4E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78" name="矩形: 圓角 77">
            <a:extLst>
              <a:ext uri="{FF2B5EF4-FFF2-40B4-BE49-F238E27FC236}">
                <a16:creationId xmlns:a16="http://schemas.microsoft.com/office/drawing/2014/main" id="{18AB9D92-A83C-4E21-B485-91AC7DDEAEC0}"/>
              </a:ext>
            </a:extLst>
          </p:cNvPr>
          <p:cNvSpPr/>
          <p:nvPr/>
        </p:nvSpPr>
        <p:spPr>
          <a:xfrm>
            <a:off x="5489010" y="3241303"/>
            <a:ext cx="647999" cy="116816"/>
          </a:xfrm>
          <a:prstGeom prst="roundRect">
            <a:avLst/>
          </a:prstGeom>
          <a:solidFill>
            <a:srgbClr val="B4E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719A03FD-EE8E-43D7-92B8-4E8BACCA5C03}"/>
              </a:ext>
            </a:extLst>
          </p:cNvPr>
          <p:cNvCxnSpPr>
            <a:cxnSpLocks/>
            <a:stCxn id="62" idx="3"/>
            <a:endCxn id="63" idx="1"/>
          </p:cNvCxnSpPr>
          <p:nvPr/>
        </p:nvCxnSpPr>
        <p:spPr>
          <a:xfrm>
            <a:off x="5811993" y="2702752"/>
            <a:ext cx="3424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A1AEF2A9-31E9-4C92-9488-D9E335EE3FBC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2937777" y="2368631"/>
            <a:ext cx="3350" cy="2116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單箭頭接點 80">
            <a:extLst>
              <a:ext uri="{FF2B5EF4-FFF2-40B4-BE49-F238E27FC236}">
                <a16:creationId xmlns:a16="http://schemas.microsoft.com/office/drawing/2014/main" id="{8938E518-2A18-4BDA-A969-83424752AB00}"/>
              </a:ext>
            </a:extLst>
          </p:cNvPr>
          <p:cNvCxnSpPr>
            <a:cxnSpLocks/>
            <a:stCxn id="46" idx="2"/>
            <a:endCxn id="55" idx="0"/>
          </p:cNvCxnSpPr>
          <p:nvPr/>
        </p:nvCxnSpPr>
        <p:spPr>
          <a:xfrm>
            <a:off x="2081138" y="1805608"/>
            <a:ext cx="0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圓角 81">
            <a:extLst>
              <a:ext uri="{FF2B5EF4-FFF2-40B4-BE49-F238E27FC236}">
                <a16:creationId xmlns:a16="http://schemas.microsoft.com/office/drawing/2014/main" id="{C7D72FC5-1894-4FC4-8D24-C97658D79362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不論是否簽呈有</a:t>
            </a:r>
            <a:r>
              <a:rPr lang="zh-TW" altLang="en-US" sz="1050" b="1" u="sng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發文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遞送產學處留存：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88D345B2-F141-4A22-9DA0-0DCD9109865E}"/>
              </a:ext>
            </a:extLst>
          </p:cNvPr>
          <p:cNvSpPr/>
          <p:nvPr/>
        </p:nvSpPr>
        <p:spPr>
          <a:xfrm>
            <a:off x="6928581" y="1387063"/>
            <a:ext cx="2026298" cy="216515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38A44501-2E82-42CA-99CA-8DBF58DE7AB2}"/>
              </a:ext>
            </a:extLst>
          </p:cNvPr>
          <p:cNvSpPr/>
          <p:nvPr/>
        </p:nvSpPr>
        <p:spPr>
          <a:xfrm>
            <a:off x="6909113" y="1427904"/>
            <a:ext cx="1811444" cy="757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收據正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收據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5" name="矩形: 圓角 84">
            <a:extLst>
              <a:ext uri="{FF2B5EF4-FFF2-40B4-BE49-F238E27FC236}">
                <a16:creationId xmlns:a16="http://schemas.microsoft.com/office/drawing/2014/main" id="{1354582B-8A2C-4910-AA0B-2F16A536D73D}"/>
              </a:ext>
            </a:extLst>
          </p:cNvPr>
          <p:cNvSpPr/>
          <p:nvPr/>
        </p:nvSpPr>
        <p:spPr>
          <a:xfrm>
            <a:off x="4176340" y="1496828"/>
            <a:ext cx="1007727" cy="376854"/>
          </a:xfrm>
          <a:prstGeom prst="roundRect">
            <a:avLst>
              <a:gd name="adj" fmla="val 80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6" name="矩形: 圓角 85">
            <a:extLst>
              <a:ext uri="{FF2B5EF4-FFF2-40B4-BE49-F238E27FC236}">
                <a16:creationId xmlns:a16="http://schemas.microsoft.com/office/drawing/2014/main" id="{D7EF85F4-616D-429F-B950-792E3B15E645}"/>
              </a:ext>
            </a:extLst>
          </p:cNvPr>
          <p:cNvSpPr/>
          <p:nvPr/>
        </p:nvSpPr>
        <p:spPr>
          <a:xfrm>
            <a:off x="3650970" y="3140712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後會出納組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作廢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開立收據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AAFB4A85-886D-4A14-A224-111D965E24D7}"/>
              </a:ext>
            </a:extLst>
          </p:cNvPr>
          <p:cNvSpPr/>
          <p:nvPr/>
        </p:nvSpPr>
        <p:spPr>
          <a:xfrm>
            <a:off x="3121754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cxnSp>
        <p:nvCxnSpPr>
          <p:cNvPr id="89" name="接點: 肘形 88">
            <a:extLst>
              <a:ext uri="{FF2B5EF4-FFF2-40B4-BE49-F238E27FC236}">
                <a16:creationId xmlns:a16="http://schemas.microsoft.com/office/drawing/2014/main" id="{D0ED919F-9E9C-4A45-A1AD-98652C7EEEAB}"/>
              </a:ext>
            </a:extLst>
          </p:cNvPr>
          <p:cNvCxnSpPr>
            <a:cxnSpLocks/>
            <a:stCxn id="86" idx="3"/>
            <a:endCxn id="85" idx="2"/>
          </p:cNvCxnSpPr>
          <p:nvPr/>
        </p:nvCxnSpPr>
        <p:spPr>
          <a:xfrm flipV="1">
            <a:off x="4298970" y="1873682"/>
            <a:ext cx="381234" cy="14110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BFE72C70-FDB4-4E1A-B3CE-494959042103}"/>
              </a:ext>
            </a:extLst>
          </p:cNvPr>
          <p:cNvSpPr/>
          <p:nvPr/>
        </p:nvSpPr>
        <p:spPr>
          <a:xfrm>
            <a:off x="4391703" y="2103027"/>
            <a:ext cx="606424" cy="198349"/>
          </a:xfrm>
          <a:prstGeom prst="roundRect">
            <a:avLst/>
          </a:prstGeom>
          <a:solidFill>
            <a:srgbClr val="B4E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</a:t>
            </a:r>
          </a:p>
        </p:txBody>
      </p:sp>
      <p:cxnSp>
        <p:nvCxnSpPr>
          <p:cNvPr id="91" name="接點: 肘形 90">
            <a:extLst>
              <a:ext uri="{FF2B5EF4-FFF2-40B4-BE49-F238E27FC236}">
                <a16:creationId xmlns:a16="http://schemas.microsoft.com/office/drawing/2014/main" id="{7BF08394-4490-40EF-8098-DD127784D099}"/>
              </a:ext>
            </a:extLst>
          </p:cNvPr>
          <p:cNvCxnSpPr>
            <a:cxnSpLocks/>
            <a:stCxn id="85" idx="3"/>
            <a:endCxn id="62" idx="0"/>
          </p:cNvCxnSpPr>
          <p:nvPr/>
        </p:nvCxnSpPr>
        <p:spPr>
          <a:xfrm>
            <a:off x="5184067" y="1685255"/>
            <a:ext cx="303926" cy="87349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CE497F1D-7878-4A30-88D8-57EDC4148B9E}"/>
              </a:ext>
            </a:extLst>
          </p:cNvPr>
          <p:cNvSpPr/>
          <p:nvPr/>
        </p:nvSpPr>
        <p:spPr>
          <a:xfrm>
            <a:off x="5261563" y="2087786"/>
            <a:ext cx="557840" cy="101900"/>
          </a:xfrm>
          <a:prstGeom prst="roundRect">
            <a:avLst/>
          </a:prstGeom>
          <a:solidFill>
            <a:srgbClr val="B4E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2BEBB27B-3FB5-4CFD-B3B0-9C68FDE58A2C}"/>
              </a:ext>
            </a:extLst>
          </p:cNvPr>
          <p:cNvSpPr/>
          <p:nvPr/>
        </p:nvSpPr>
        <p:spPr>
          <a:xfrm>
            <a:off x="5268490" y="2178513"/>
            <a:ext cx="1296000" cy="128405"/>
          </a:xfrm>
          <a:prstGeom prst="roundRect">
            <a:avLst/>
          </a:prstGeom>
          <a:solidFill>
            <a:srgbClr val="B4EEF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收據正本、收據影本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1754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異動申請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19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7283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4172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申請表</a:t>
            </a: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5741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05BE9F3A-35A8-4F6F-9367-6A81CCA72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65" y="4210261"/>
            <a:ext cx="1579280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264EDAFC-B8AC-4BC2-A036-7885D308966B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B552AC0-F63F-4DAA-A0D9-9D0C50097C70}"/>
              </a:ext>
            </a:extLst>
          </p:cNvPr>
          <p:cNvSpPr/>
          <p:nvPr/>
        </p:nvSpPr>
        <p:spPr>
          <a:xfrm>
            <a:off x="3683508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0DF621-1877-4F41-8E4E-D4C4F3EBF51B}"/>
              </a:ext>
            </a:extLst>
          </p:cNvPr>
          <p:cNvSpPr/>
          <p:nvPr/>
        </p:nvSpPr>
        <p:spPr>
          <a:xfrm>
            <a:off x="5469636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D824FCB-3CB5-448E-BB87-C9DD94914DF4}"/>
              </a:ext>
            </a:extLst>
          </p:cNvPr>
          <p:cNvGrpSpPr/>
          <p:nvPr/>
        </p:nvGrpSpPr>
        <p:grpSpPr>
          <a:xfrm>
            <a:off x="5678084" y="3758913"/>
            <a:ext cx="1296000" cy="360000"/>
            <a:chOff x="611060" y="1837273"/>
            <a:chExt cx="1670038" cy="367469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74876964-553F-42AF-9A20-A8662655D5EB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F58667D0-1239-4BD0-AD63-0360D600EA3B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30713661-90B2-4C9A-A42A-2155BCEE3388}"/>
              </a:ext>
            </a:extLst>
          </p:cNvPr>
          <p:cNvGrpSpPr/>
          <p:nvPr/>
        </p:nvGrpSpPr>
        <p:grpSpPr>
          <a:xfrm>
            <a:off x="2131092" y="3758913"/>
            <a:ext cx="1296000" cy="360000"/>
            <a:chOff x="611060" y="1837273"/>
            <a:chExt cx="1670038" cy="367469"/>
          </a:xfrm>
        </p:grpSpPr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4E4ECC6E-BEF7-4730-B97D-BE7699609D60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3C15D80D-F0A1-4027-8656-D7CBB7005512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3" name="TextBox 20">
            <a:extLst>
              <a:ext uri="{FF2B5EF4-FFF2-40B4-BE49-F238E27FC236}">
                <a16:creationId xmlns:a16="http://schemas.microsoft.com/office/drawing/2014/main" id="{8652C4AD-6479-4378-A1E6-2197775D8E0A}"/>
              </a:ext>
            </a:extLst>
          </p:cNvPr>
          <p:cNvSpPr txBox="1"/>
          <p:nvPr/>
        </p:nvSpPr>
        <p:spPr>
          <a:xfrm>
            <a:off x="2334954" y="3791287"/>
            <a:ext cx="100358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等腰三角形 63">
            <a:extLst>
              <a:ext uri="{FF2B5EF4-FFF2-40B4-BE49-F238E27FC236}">
                <a16:creationId xmlns:a16="http://schemas.microsoft.com/office/drawing/2014/main" id="{4479D75F-74C4-4FA4-9FD4-59FD95285BEA}"/>
              </a:ext>
            </a:extLst>
          </p:cNvPr>
          <p:cNvSpPr/>
          <p:nvPr/>
        </p:nvSpPr>
        <p:spPr>
          <a:xfrm rot="5400000">
            <a:off x="2291049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058C491A-8892-495D-8FF8-BA0F1983BDE8}"/>
              </a:ext>
            </a:extLst>
          </p:cNvPr>
          <p:cNvGrpSpPr/>
          <p:nvPr/>
        </p:nvGrpSpPr>
        <p:grpSpPr>
          <a:xfrm>
            <a:off x="3904588" y="3758913"/>
            <a:ext cx="1296000" cy="360000"/>
            <a:chOff x="611060" y="1837273"/>
            <a:chExt cx="1670038" cy="367469"/>
          </a:xfrm>
        </p:grpSpPr>
        <p:sp>
          <p:nvSpPr>
            <p:cNvPr id="70" name="矩形: 圓角 69">
              <a:extLst>
                <a:ext uri="{FF2B5EF4-FFF2-40B4-BE49-F238E27FC236}">
                  <a16:creationId xmlns:a16="http://schemas.microsoft.com/office/drawing/2014/main" id="{B60BA3B9-0B50-4E05-9B5D-8678CCF3913D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71" name="矩形: 圓角 70">
              <a:extLst>
                <a:ext uri="{FF2B5EF4-FFF2-40B4-BE49-F238E27FC236}">
                  <a16:creationId xmlns:a16="http://schemas.microsoft.com/office/drawing/2014/main" id="{B2B7E3C9-518A-422F-ACB9-C4120A85D46E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72" name="TextBox 20">
            <a:extLst>
              <a:ext uri="{FF2B5EF4-FFF2-40B4-BE49-F238E27FC236}">
                <a16:creationId xmlns:a16="http://schemas.microsoft.com/office/drawing/2014/main" id="{A1D82921-C33D-43D0-B92B-3E91DAEE2BE3}"/>
              </a:ext>
            </a:extLst>
          </p:cNvPr>
          <p:cNvSpPr txBox="1"/>
          <p:nvPr/>
        </p:nvSpPr>
        <p:spPr>
          <a:xfrm>
            <a:off x="4000192" y="3791287"/>
            <a:ext cx="12875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人事費預算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等腰三角形 75">
            <a:extLst>
              <a:ext uri="{FF2B5EF4-FFF2-40B4-BE49-F238E27FC236}">
                <a16:creationId xmlns:a16="http://schemas.microsoft.com/office/drawing/2014/main" id="{419B433E-2106-44FF-89DF-B50C7733F94A}"/>
              </a:ext>
            </a:extLst>
          </p:cNvPr>
          <p:cNvSpPr/>
          <p:nvPr/>
        </p:nvSpPr>
        <p:spPr>
          <a:xfrm rot="5400000">
            <a:off x="4060856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EFC03F74-7E87-46A0-AB70-52A7DDA97F34}"/>
              </a:ext>
            </a:extLst>
          </p:cNvPr>
          <p:cNvSpPr txBox="1"/>
          <p:nvPr/>
        </p:nvSpPr>
        <p:spPr>
          <a:xfrm>
            <a:off x="5953928" y="3791287"/>
            <a:ext cx="9182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原</a:t>
            </a:r>
            <a:r>
              <a:rPr lang="en-US" altLang="zh-TW" sz="1400" dirty="0">
                <a:solidFill>
                  <a:srgbClr val="2F528F"/>
                </a:solidFill>
              </a:rPr>
              <a:t>3in1</a:t>
            </a:r>
            <a:r>
              <a:rPr lang="zh-TW" altLang="en-US" sz="1400" dirty="0">
                <a:solidFill>
                  <a:srgbClr val="2F528F"/>
                </a:solidFill>
              </a:rPr>
              <a:t>表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等腰三角形 77">
            <a:extLst>
              <a:ext uri="{FF2B5EF4-FFF2-40B4-BE49-F238E27FC236}">
                <a16:creationId xmlns:a16="http://schemas.microsoft.com/office/drawing/2014/main" id="{06E7BC5F-8CC7-4BA6-BB66-FF78F448F295}"/>
              </a:ext>
            </a:extLst>
          </p:cNvPr>
          <p:cNvSpPr/>
          <p:nvPr/>
        </p:nvSpPr>
        <p:spPr>
          <a:xfrm rot="5400000">
            <a:off x="5836072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79" name="圖片 78">
            <a:extLst>
              <a:ext uri="{FF2B5EF4-FFF2-40B4-BE49-F238E27FC236}">
                <a16:creationId xmlns:a16="http://schemas.microsoft.com/office/drawing/2014/main" id="{16AE3C21-E92E-46CF-85AD-1728AB16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84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0" name="圖片 79">
            <a:extLst>
              <a:ext uri="{FF2B5EF4-FFF2-40B4-BE49-F238E27FC236}">
                <a16:creationId xmlns:a16="http://schemas.microsoft.com/office/drawing/2014/main" id="{82C3F25C-E71D-470E-A0AA-9EE3A1088F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04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81" name="圖片 80">
            <a:extLst>
              <a:ext uri="{FF2B5EF4-FFF2-40B4-BE49-F238E27FC236}">
                <a16:creationId xmlns:a16="http://schemas.microsoft.com/office/drawing/2014/main" id="{48988452-D190-476D-A844-5283DCBD91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5823" y="4210387"/>
            <a:ext cx="1579281" cy="2233215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188628F8-3F37-4B24-8518-298847FBF235}"/>
              </a:ext>
            </a:extLst>
          </p:cNvPr>
          <p:cNvSpPr/>
          <p:nvPr/>
        </p:nvSpPr>
        <p:spPr>
          <a:xfrm>
            <a:off x="7255764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BFAEC5E6-79D9-42A4-B187-F47CF548ED0E}"/>
              </a:ext>
            </a:extLst>
          </p:cNvPr>
          <p:cNvGrpSpPr/>
          <p:nvPr/>
        </p:nvGrpSpPr>
        <p:grpSpPr>
          <a:xfrm>
            <a:off x="7329661" y="3758913"/>
            <a:ext cx="1589181" cy="360000"/>
            <a:chOff x="611060" y="1837273"/>
            <a:chExt cx="1670038" cy="367469"/>
          </a:xfrm>
        </p:grpSpPr>
        <p:sp>
          <p:nvSpPr>
            <p:cNvPr id="84" name="矩形: 圓角 83">
              <a:extLst>
                <a:ext uri="{FF2B5EF4-FFF2-40B4-BE49-F238E27FC236}">
                  <a16:creationId xmlns:a16="http://schemas.microsoft.com/office/drawing/2014/main" id="{66315F4A-1957-4C09-9677-A5897610A590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85" name="矩形: 圓角 84">
              <a:extLst>
                <a:ext uri="{FF2B5EF4-FFF2-40B4-BE49-F238E27FC236}">
                  <a16:creationId xmlns:a16="http://schemas.microsoft.com/office/drawing/2014/main" id="{7635305E-5511-4019-9B2F-AB13DD4E12DD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86" name="TextBox 20">
            <a:extLst>
              <a:ext uri="{FF2B5EF4-FFF2-40B4-BE49-F238E27FC236}">
                <a16:creationId xmlns:a16="http://schemas.microsoft.com/office/drawing/2014/main" id="{C48DEC08-0D51-4E7D-B596-AED2F63D56B7}"/>
              </a:ext>
            </a:extLst>
          </p:cNvPr>
          <p:cNvSpPr txBox="1"/>
          <p:nvPr/>
        </p:nvSpPr>
        <p:spPr>
          <a:xfrm>
            <a:off x="7603434" y="3791287"/>
            <a:ext cx="125535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廠商同意證明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等腰三角形 87">
            <a:extLst>
              <a:ext uri="{FF2B5EF4-FFF2-40B4-BE49-F238E27FC236}">
                <a16:creationId xmlns:a16="http://schemas.microsoft.com/office/drawing/2014/main" id="{55062183-872E-42D6-ACAB-3A02CA640D12}"/>
              </a:ext>
            </a:extLst>
          </p:cNvPr>
          <p:cNvSpPr/>
          <p:nvPr/>
        </p:nvSpPr>
        <p:spPr>
          <a:xfrm rot="5400000">
            <a:off x="7506917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89" name="圖片 88">
            <a:extLst>
              <a:ext uri="{FF2B5EF4-FFF2-40B4-BE49-F238E27FC236}">
                <a16:creationId xmlns:a16="http://schemas.microsoft.com/office/drawing/2014/main" id="{9209763E-EED9-4C23-B701-5B9D1A63B3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8419" y="4210261"/>
            <a:ext cx="1579132" cy="2234608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59" name="等腰三角形 58">
            <a:extLst>
              <a:ext uri="{FF2B5EF4-FFF2-40B4-BE49-F238E27FC236}">
                <a16:creationId xmlns:a16="http://schemas.microsoft.com/office/drawing/2014/main" id="{CE8ADEFA-8BC4-4C34-B927-5376AA7B39EA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34" name="表格 133">
            <a:extLst>
              <a:ext uri="{FF2B5EF4-FFF2-40B4-BE49-F238E27FC236}">
                <a16:creationId xmlns:a16="http://schemas.microsoft.com/office/drawing/2014/main" id="{9D7AFACD-2244-47A1-BCA6-B57CFF1D8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650668"/>
              </p:ext>
            </p:extLst>
          </p:nvPr>
        </p:nvGraphicFramePr>
        <p:xfrm>
          <a:off x="187968" y="1046428"/>
          <a:ext cx="2129963" cy="2533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5581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684382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8751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u="sng" kern="1200" dirty="0">
                          <a:solidFill>
                            <a:srgbClr val="FFEAA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系所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經費變更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]/[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延期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96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4933C19E-8F97-4468-950D-0E2B367DB5A7}"/>
              </a:ext>
            </a:extLst>
          </p:cNvPr>
          <p:cNvSpPr/>
          <p:nvPr/>
        </p:nvSpPr>
        <p:spPr>
          <a:xfrm>
            <a:off x="720046" y="151731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承辦陳核</a:t>
            </a: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63202E5B-4AA1-4D70-BADF-E6ED749E3EBE}"/>
              </a:ext>
            </a:extLst>
          </p:cNvPr>
          <p:cNvSpPr/>
          <p:nvPr/>
        </p:nvSpPr>
        <p:spPr>
          <a:xfrm>
            <a:off x="720046" y="186275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4BF0FA7D-AC3B-48A8-9942-BD4283AD0FD4}"/>
              </a:ext>
            </a:extLst>
          </p:cNvPr>
          <p:cNvSpPr/>
          <p:nvPr/>
        </p:nvSpPr>
        <p:spPr>
          <a:xfrm>
            <a:off x="720046" y="2238589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934A44F0-8779-447D-A70D-3B68CE2AB262}"/>
              </a:ext>
            </a:extLst>
          </p:cNvPr>
          <p:cNvSpPr/>
          <p:nvPr/>
        </p:nvSpPr>
        <p:spPr>
          <a:xfrm>
            <a:off x="720046" y="259554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BAF5FE54-9152-4A1B-BA8B-682B443456FE}"/>
              </a:ext>
            </a:extLst>
          </p:cNvPr>
          <p:cNvSpPr/>
          <p:nvPr/>
        </p:nvSpPr>
        <p:spPr>
          <a:xfrm>
            <a:off x="720046" y="3060229"/>
            <a:ext cx="648000" cy="288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8FA6B889-C544-42FB-B1B5-A0A4E060C326}"/>
              </a:ext>
            </a:extLst>
          </p:cNvPr>
          <p:cNvCxnSpPr>
            <a:cxnSpLocks/>
            <a:stCxn id="135" idx="2"/>
            <a:endCxn id="136" idx="0"/>
          </p:cNvCxnSpPr>
          <p:nvPr/>
        </p:nvCxnSpPr>
        <p:spPr>
          <a:xfrm>
            <a:off x="1044046" y="1733318"/>
            <a:ext cx="0" cy="12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接點: 肘形 145">
            <a:extLst>
              <a:ext uri="{FF2B5EF4-FFF2-40B4-BE49-F238E27FC236}">
                <a16:creationId xmlns:a16="http://schemas.microsoft.com/office/drawing/2014/main" id="{BD78CAD1-0305-4BFB-BEFA-D9E79053D034}"/>
              </a:ext>
            </a:extLst>
          </p:cNvPr>
          <p:cNvCxnSpPr>
            <a:cxnSpLocks/>
            <a:stCxn id="139" idx="3"/>
            <a:endCxn id="155" idx="2"/>
          </p:cNvCxnSpPr>
          <p:nvPr/>
        </p:nvCxnSpPr>
        <p:spPr>
          <a:xfrm flipV="1">
            <a:off x="1368046" y="1733318"/>
            <a:ext cx="470002" cy="14709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直線單箭頭接點 150">
            <a:extLst>
              <a:ext uri="{FF2B5EF4-FFF2-40B4-BE49-F238E27FC236}">
                <a16:creationId xmlns:a16="http://schemas.microsoft.com/office/drawing/2014/main" id="{A388CBEE-32DD-41F9-85B8-0070924D4509}"/>
              </a:ext>
            </a:extLst>
          </p:cNvPr>
          <p:cNvCxnSpPr>
            <a:cxnSpLocks/>
            <a:stCxn id="138" idx="2"/>
            <a:endCxn id="139" idx="0"/>
          </p:cNvCxnSpPr>
          <p:nvPr/>
        </p:nvCxnSpPr>
        <p:spPr>
          <a:xfrm>
            <a:off x="1044046" y="2811548"/>
            <a:ext cx="0" cy="248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D3B07920-FBFD-4CC2-8383-621A6205489B}"/>
              </a:ext>
            </a:extLst>
          </p:cNvPr>
          <p:cNvSpPr/>
          <p:nvPr/>
        </p:nvSpPr>
        <p:spPr>
          <a:xfrm>
            <a:off x="1514048" y="1517318"/>
            <a:ext cx="648000" cy="21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cxnSp>
        <p:nvCxnSpPr>
          <p:cNvPr id="160" name="直線單箭頭接點 159">
            <a:extLst>
              <a:ext uri="{FF2B5EF4-FFF2-40B4-BE49-F238E27FC236}">
                <a16:creationId xmlns:a16="http://schemas.microsoft.com/office/drawing/2014/main" id="{CDF238B8-56B3-4B7A-BEC4-563445FDECBE}"/>
              </a:ext>
            </a:extLst>
          </p:cNvPr>
          <p:cNvCxnSpPr>
            <a:cxnSpLocks/>
            <a:stCxn id="136" idx="2"/>
            <a:endCxn id="137" idx="0"/>
          </p:cNvCxnSpPr>
          <p:nvPr/>
        </p:nvCxnSpPr>
        <p:spPr>
          <a:xfrm>
            <a:off x="1044046" y="2078752"/>
            <a:ext cx="0" cy="15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3945BBEE-0B01-43F2-A084-763B8F7520E3}"/>
              </a:ext>
            </a:extLst>
          </p:cNvPr>
          <p:cNvCxnSpPr>
            <a:cxnSpLocks/>
            <a:stCxn id="137" idx="2"/>
            <a:endCxn id="138" idx="0"/>
          </p:cNvCxnSpPr>
          <p:nvPr/>
        </p:nvCxnSpPr>
        <p:spPr>
          <a:xfrm>
            <a:off x="1044046" y="2454589"/>
            <a:ext cx="0" cy="140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8B610927-C103-4289-A0BD-AEFB20FE5850}"/>
              </a:ext>
            </a:extLst>
          </p:cNvPr>
          <p:cNvSpPr txBox="1"/>
          <p:nvPr/>
        </p:nvSpPr>
        <p:spPr>
          <a:xfrm>
            <a:off x="587992" y="3360449"/>
            <a:ext cx="180090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產學長本人案件</a:t>
            </a:r>
            <a:r>
              <a:rPr lang="en-US" altLang="zh-TW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經費變更</a:t>
            </a:r>
            <a:r>
              <a:rPr lang="en-US" altLang="zh-TW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]/[</a:t>
            </a:r>
            <a:r>
              <a:rPr lang="zh-TW" altLang="en-US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延期</a:t>
            </a:r>
            <a:r>
              <a:rPr lang="en-US" altLang="zh-TW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→校長決行</a:t>
            </a:r>
            <a:endParaRPr lang="en-US" altLang="zh-TW" sz="6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58" name="表格 157">
            <a:extLst>
              <a:ext uri="{FF2B5EF4-FFF2-40B4-BE49-F238E27FC236}">
                <a16:creationId xmlns:a16="http://schemas.microsoft.com/office/drawing/2014/main" id="{950130C6-6C4A-43E4-A6AF-CD6EB04A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1921788"/>
              </p:ext>
            </p:extLst>
          </p:nvPr>
        </p:nvGraphicFramePr>
        <p:xfrm>
          <a:off x="2398451" y="1046428"/>
          <a:ext cx="2129963" cy="2533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909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648054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87513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u="sng" kern="1200" dirty="0">
                          <a:solidFill>
                            <a:srgbClr val="FFEAA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系所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人員異動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96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graphicFrame>
        <p:nvGraphicFramePr>
          <p:cNvPr id="159" name="表格 158">
            <a:extLst>
              <a:ext uri="{FF2B5EF4-FFF2-40B4-BE49-F238E27FC236}">
                <a16:creationId xmlns:a16="http://schemas.microsoft.com/office/drawing/2014/main" id="{5E2B4D5A-1EA0-4423-B474-2D31AAF62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198057"/>
              </p:ext>
            </p:extLst>
          </p:nvPr>
        </p:nvGraphicFramePr>
        <p:xfrm>
          <a:off x="4608934" y="1046428"/>
          <a:ext cx="2129963" cy="2533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2517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65744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8751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u="sng" kern="1200" dirty="0">
                          <a:solidFill>
                            <a:srgbClr val="E7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校級中心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經費變更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 /[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延期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graphicFrame>
        <p:nvGraphicFramePr>
          <p:cNvPr id="162" name="表格 161">
            <a:extLst>
              <a:ext uri="{FF2B5EF4-FFF2-40B4-BE49-F238E27FC236}">
                <a16:creationId xmlns:a16="http://schemas.microsoft.com/office/drawing/2014/main" id="{AF126D80-4449-41D9-BBBA-08DDBD7A9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186413"/>
              </p:ext>
            </p:extLst>
          </p:nvPr>
        </p:nvGraphicFramePr>
        <p:xfrm>
          <a:off x="6819416" y="1046428"/>
          <a:ext cx="2129963" cy="25336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784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634179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87514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200" b="1" u="sng" kern="1200" dirty="0">
                          <a:solidFill>
                            <a:srgbClr val="E7FF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校級中心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人員異動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7153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sp>
        <p:nvSpPr>
          <p:cNvPr id="164" name="矩形: 圓角 163">
            <a:extLst>
              <a:ext uri="{FF2B5EF4-FFF2-40B4-BE49-F238E27FC236}">
                <a16:creationId xmlns:a16="http://schemas.microsoft.com/office/drawing/2014/main" id="{30E67109-C309-40CB-98CB-1A318F73B005}"/>
              </a:ext>
            </a:extLst>
          </p:cNvPr>
          <p:cNvSpPr/>
          <p:nvPr/>
        </p:nvSpPr>
        <p:spPr>
          <a:xfrm>
            <a:off x="2982686" y="151731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承辦陳核</a:t>
            </a:r>
          </a:p>
        </p:txBody>
      </p:sp>
      <p:sp>
        <p:nvSpPr>
          <p:cNvPr id="165" name="矩形: 圓角 164">
            <a:extLst>
              <a:ext uri="{FF2B5EF4-FFF2-40B4-BE49-F238E27FC236}">
                <a16:creationId xmlns:a16="http://schemas.microsoft.com/office/drawing/2014/main" id="{BEA42F6F-1063-493A-96FE-A7B5AFF2AA63}"/>
              </a:ext>
            </a:extLst>
          </p:cNvPr>
          <p:cNvSpPr/>
          <p:nvPr/>
        </p:nvSpPr>
        <p:spPr>
          <a:xfrm>
            <a:off x="2982686" y="186275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166" name="矩形: 圓角 165">
            <a:extLst>
              <a:ext uri="{FF2B5EF4-FFF2-40B4-BE49-F238E27FC236}">
                <a16:creationId xmlns:a16="http://schemas.microsoft.com/office/drawing/2014/main" id="{BB4A74A6-C8D9-467D-A3EB-3EFF739B7E0F}"/>
              </a:ext>
            </a:extLst>
          </p:cNvPr>
          <p:cNvSpPr/>
          <p:nvPr/>
        </p:nvSpPr>
        <p:spPr>
          <a:xfrm>
            <a:off x="2982686" y="2438416"/>
            <a:ext cx="648000" cy="1271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F6978AE1-D96E-445C-82C7-6B056B07659E}"/>
              </a:ext>
            </a:extLst>
          </p:cNvPr>
          <p:cNvSpPr/>
          <p:nvPr/>
        </p:nvSpPr>
        <p:spPr>
          <a:xfrm>
            <a:off x="2982686" y="2692726"/>
            <a:ext cx="648000" cy="1271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168" name="矩形: 圓角 167">
            <a:extLst>
              <a:ext uri="{FF2B5EF4-FFF2-40B4-BE49-F238E27FC236}">
                <a16:creationId xmlns:a16="http://schemas.microsoft.com/office/drawing/2014/main" id="{171968AD-3DD9-4951-B334-0A1E029CB840}"/>
              </a:ext>
            </a:extLst>
          </p:cNvPr>
          <p:cNvSpPr/>
          <p:nvPr/>
        </p:nvSpPr>
        <p:spPr>
          <a:xfrm>
            <a:off x="2982686" y="3060229"/>
            <a:ext cx="648000" cy="288000"/>
          </a:xfrm>
          <a:prstGeom prst="roundRect">
            <a:avLst/>
          </a:prstGeom>
          <a:solidFill>
            <a:srgbClr val="DAC2E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9" name="直線單箭頭接點 168">
            <a:extLst>
              <a:ext uri="{FF2B5EF4-FFF2-40B4-BE49-F238E27FC236}">
                <a16:creationId xmlns:a16="http://schemas.microsoft.com/office/drawing/2014/main" id="{F14AD2E8-A6D1-40E6-B583-D13CF520627C}"/>
              </a:ext>
            </a:extLst>
          </p:cNvPr>
          <p:cNvCxnSpPr>
            <a:cxnSpLocks/>
            <a:stCxn id="164" idx="2"/>
            <a:endCxn id="165" idx="0"/>
          </p:cNvCxnSpPr>
          <p:nvPr/>
        </p:nvCxnSpPr>
        <p:spPr>
          <a:xfrm>
            <a:off x="3306686" y="1733318"/>
            <a:ext cx="0" cy="12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接點: 肘形 169">
            <a:extLst>
              <a:ext uri="{FF2B5EF4-FFF2-40B4-BE49-F238E27FC236}">
                <a16:creationId xmlns:a16="http://schemas.microsoft.com/office/drawing/2014/main" id="{9732180C-7682-4882-81DF-77244D6AE3EC}"/>
              </a:ext>
            </a:extLst>
          </p:cNvPr>
          <p:cNvCxnSpPr>
            <a:cxnSpLocks/>
            <a:stCxn id="168" idx="3"/>
            <a:endCxn id="172" idx="2"/>
          </p:cNvCxnSpPr>
          <p:nvPr/>
        </p:nvCxnSpPr>
        <p:spPr>
          <a:xfrm flipV="1">
            <a:off x="3630686" y="1733318"/>
            <a:ext cx="470002" cy="14709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線單箭頭接點 170">
            <a:extLst>
              <a:ext uri="{FF2B5EF4-FFF2-40B4-BE49-F238E27FC236}">
                <a16:creationId xmlns:a16="http://schemas.microsoft.com/office/drawing/2014/main" id="{ED214171-0669-4596-849F-A805D752B890}"/>
              </a:ext>
            </a:extLst>
          </p:cNvPr>
          <p:cNvCxnSpPr>
            <a:cxnSpLocks/>
            <a:stCxn id="167" idx="2"/>
            <a:endCxn id="168" idx="0"/>
          </p:cNvCxnSpPr>
          <p:nvPr/>
        </p:nvCxnSpPr>
        <p:spPr>
          <a:xfrm>
            <a:off x="3306686" y="2819859"/>
            <a:ext cx="0" cy="240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21EE7635-B296-4F7B-BE71-A984F6C8C5E7}"/>
              </a:ext>
            </a:extLst>
          </p:cNvPr>
          <p:cNvSpPr/>
          <p:nvPr/>
        </p:nvSpPr>
        <p:spPr>
          <a:xfrm>
            <a:off x="3776688" y="1517318"/>
            <a:ext cx="648000" cy="21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51A8C554-9495-4B10-96C0-D2BC969554F9}"/>
              </a:ext>
            </a:extLst>
          </p:cNvPr>
          <p:cNvCxnSpPr>
            <a:cxnSpLocks/>
            <a:stCxn id="165" idx="2"/>
            <a:endCxn id="166" idx="0"/>
          </p:cNvCxnSpPr>
          <p:nvPr/>
        </p:nvCxnSpPr>
        <p:spPr>
          <a:xfrm>
            <a:off x="3306686" y="2078752"/>
            <a:ext cx="0" cy="359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線單箭頭接點 173">
            <a:extLst>
              <a:ext uri="{FF2B5EF4-FFF2-40B4-BE49-F238E27FC236}">
                <a16:creationId xmlns:a16="http://schemas.microsoft.com/office/drawing/2014/main" id="{2841A3BD-1712-4631-9E53-D3282A8B1954}"/>
              </a:ext>
            </a:extLst>
          </p:cNvPr>
          <p:cNvCxnSpPr>
            <a:cxnSpLocks/>
            <a:stCxn id="166" idx="2"/>
            <a:endCxn id="167" idx="0"/>
          </p:cNvCxnSpPr>
          <p:nvPr/>
        </p:nvCxnSpPr>
        <p:spPr>
          <a:xfrm>
            <a:off x="3306686" y="2565549"/>
            <a:ext cx="0" cy="127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2C0C0675-FE7B-4ABA-883C-8FA4A48CA563}"/>
              </a:ext>
            </a:extLst>
          </p:cNvPr>
          <p:cNvSpPr/>
          <p:nvPr/>
        </p:nvSpPr>
        <p:spPr>
          <a:xfrm>
            <a:off x="3666867" y="2694455"/>
            <a:ext cx="819713" cy="119605"/>
          </a:xfrm>
          <a:prstGeom prst="roundRect">
            <a:avLst/>
          </a:prstGeom>
          <a:solidFill>
            <a:srgbClr val="FFEAA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奉核後影本請送產學處</a:t>
            </a:r>
          </a:p>
        </p:txBody>
      </p:sp>
      <p:sp>
        <p:nvSpPr>
          <p:cNvPr id="176" name="矩形: 圓角 175">
            <a:extLst>
              <a:ext uri="{FF2B5EF4-FFF2-40B4-BE49-F238E27FC236}">
                <a16:creationId xmlns:a16="http://schemas.microsoft.com/office/drawing/2014/main" id="{21EEAC0A-7795-4A01-B2DB-9D53E6252DAE}"/>
              </a:ext>
            </a:extLst>
          </p:cNvPr>
          <p:cNvSpPr/>
          <p:nvPr/>
        </p:nvSpPr>
        <p:spPr>
          <a:xfrm>
            <a:off x="2982686" y="2184106"/>
            <a:ext cx="648000" cy="1271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人事室</a:t>
            </a: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8D88F9FC-98B9-4EAC-8E14-8B166AB556C6}"/>
              </a:ext>
            </a:extLst>
          </p:cNvPr>
          <p:cNvSpPr/>
          <p:nvPr/>
        </p:nvSpPr>
        <p:spPr>
          <a:xfrm>
            <a:off x="5192482" y="151731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承辦陳核</a:t>
            </a:r>
          </a:p>
        </p:txBody>
      </p:sp>
      <p:sp>
        <p:nvSpPr>
          <p:cNvPr id="178" name="矩形: 圓角 177">
            <a:extLst>
              <a:ext uri="{FF2B5EF4-FFF2-40B4-BE49-F238E27FC236}">
                <a16:creationId xmlns:a16="http://schemas.microsoft.com/office/drawing/2014/main" id="{D3328898-5939-4FE7-9A9D-35ACC1915B3D}"/>
              </a:ext>
            </a:extLst>
          </p:cNvPr>
          <p:cNvSpPr/>
          <p:nvPr/>
        </p:nvSpPr>
        <p:spPr>
          <a:xfrm>
            <a:off x="5192482" y="186275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179" name="矩形: 圓角 178">
            <a:extLst>
              <a:ext uri="{FF2B5EF4-FFF2-40B4-BE49-F238E27FC236}">
                <a16:creationId xmlns:a16="http://schemas.microsoft.com/office/drawing/2014/main" id="{71C2CA25-CC4E-4633-BE29-C37606F71CCF}"/>
              </a:ext>
            </a:extLst>
          </p:cNvPr>
          <p:cNvSpPr/>
          <p:nvPr/>
        </p:nvSpPr>
        <p:spPr>
          <a:xfrm>
            <a:off x="5192482" y="2238589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180" name="矩形: 圓角 179">
            <a:extLst>
              <a:ext uri="{FF2B5EF4-FFF2-40B4-BE49-F238E27FC236}">
                <a16:creationId xmlns:a16="http://schemas.microsoft.com/office/drawing/2014/main" id="{48C2FA8E-3EBA-4DAC-BAB1-68DC23952A52}"/>
              </a:ext>
            </a:extLst>
          </p:cNvPr>
          <p:cNvSpPr/>
          <p:nvPr/>
        </p:nvSpPr>
        <p:spPr>
          <a:xfrm>
            <a:off x="5192482" y="259554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181" name="矩形: 圓角 180">
            <a:extLst>
              <a:ext uri="{FF2B5EF4-FFF2-40B4-BE49-F238E27FC236}">
                <a16:creationId xmlns:a16="http://schemas.microsoft.com/office/drawing/2014/main" id="{1063496C-6899-4E27-BF33-A855BC41580F}"/>
              </a:ext>
            </a:extLst>
          </p:cNvPr>
          <p:cNvSpPr/>
          <p:nvPr/>
        </p:nvSpPr>
        <p:spPr>
          <a:xfrm>
            <a:off x="5192482" y="3060229"/>
            <a:ext cx="648000" cy="288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2" name="直線單箭頭接點 181">
            <a:extLst>
              <a:ext uri="{FF2B5EF4-FFF2-40B4-BE49-F238E27FC236}">
                <a16:creationId xmlns:a16="http://schemas.microsoft.com/office/drawing/2014/main" id="{FC662860-6E62-4BEE-B1AC-351F3F112F5C}"/>
              </a:ext>
            </a:extLst>
          </p:cNvPr>
          <p:cNvCxnSpPr>
            <a:cxnSpLocks/>
            <a:stCxn id="177" idx="2"/>
            <a:endCxn id="178" idx="0"/>
          </p:cNvCxnSpPr>
          <p:nvPr/>
        </p:nvCxnSpPr>
        <p:spPr>
          <a:xfrm>
            <a:off x="5516482" y="1733318"/>
            <a:ext cx="0" cy="12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接點: 肘形 182">
            <a:extLst>
              <a:ext uri="{FF2B5EF4-FFF2-40B4-BE49-F238E27FC236}">
                <a16:creationId xmlns:a16="http://schemas.microsoft.com/office/drawing/2014/main" id="{6E6E0497-5512-42B2-841E-6A50376023AB}"/>
              </a:ext>
            </a:extLst>
          </p:cNvPr>
          <p:cNvCxnSpPr>
            <a:cxnSpLocks/>
            <a:stCxn id="181" idx="3"/>
            <a:endCxn id="185" idx="2"/>
          </p:cNvCxnSpPr>
          <p:nvPr/>
        </p:nvCxnSpPr>
        <p:spPr>
          <a:xfrm flipV="1">
            <a:off x="5840482" y="1733318"/>
            <a:ext cx="470002" cy="14709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直線單箭頭接點 183">
            <a:extLst>
              <a:ext uri="{FF2B5EF4-FFF2-40B4-BE49-F238E27FC236}">
                <a16:creationId xmlns:a16="http://schemas.microsoft.com/office/drawing/2014/main" id="{106A412C-3C11-4741-B5B4-7BC4AAC5545E}"/>
              </a:ext>
            </a:extLst>
          </p:cNvPr>
          <p:cNvCxnSpPr>
            <a:cxnSpLocks/>
            <a:stCxn id="180" idx="2"/>
            <a:endCxn id="181" idx="0"/>
          </p:cNvCxnSpPr>
          <p:nvPr/>
        </p:nvCxnSpPr>
        <p:spPr>
          <a:xfrm>
            <a:off x="5516482" y="2811548"/>
            <a:ext cx="0" cy="248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矩形: 圓角 184">
            <a:extLst>
              <a:ext uri="{FF2B5EF4-FFF2-40B4-BE49-F238E27FC236}">
                <a16:creationId xmlns:a16="http://schemas.microsoft.com/office/drawing/2014/main" id="{A3E02845-7D65-43C9-B724-DA10B13F3C37}"/>
              </a:ext>
            </a:extLst>
          </p:cNvPr>
          <p:cNvSpPr/>
          <p:nvPr/>
        </p:nvSpPr>
        <p:spPr>
          <a:xfrm>
            <a:off x="5986484" y="1517318"/>
            <a:ext cx="648000" cy="21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30682DFC-E7C7-4C06-AFA0-B99BE5EF8B99}"/>
              </a:ext>
            </a:extLst>
          </p:cNvPr>
          <p:cNvCxnSpPr>
            <a:cxnSpLocks/>
            <a:stCxn id="178" idx="2"/>
            <a:endCxn id="179" idx="0"/>
          </p:cNvCxnSpPr>
          <p:nvPr/>
        </p:nvCxnSpPr>
        <p:spPr>
          <a:xfrm>
            <a:off x="5516482" y="2078752"/>
            <a:ext cx="0" cy="1598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線單箭頭接點 186">
            <a:extLst>
              <a:ext uri="{FF2B5EF4-FFF2-40B4-BE49-F238E27FC236}">
                <a16:creationId xmlns:a16="http://schemas.microsoft.com/office/drawing/2014/main" id="{D037C840-7807-46E1-823A-61CF0F0A724E}"/>
              </a:ext>
            </a:extLst>
          </p:cNvPr>
          <p:cNvCxnSpPr>
            <a:cxnSpLocks/>
            <a:stCxn id="179" idx="2"/>
            <a:endCxn id="180" idx="0"/>
          </p:cNvCxnSpPr>
          <p:nvPr/>
        </p:nvCxnSpPr>
        <p:spPr>
          <a:xfrm>
            <a:off x="5516482" y="2454589"/>
            <a:ext cx="0" cy="140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矩形: 圓角 198">
            <a:extLst>
              <a:ext uri="{FF2B5EF4-FFF2-40B4-BE49-F238E27FC236}">
                <a16:creationId xmlns:a16="http://schemas.microsoft.com/office/drawing/2014/main" id="{9008AC19-A090-42C6-8AC2-AE934BEF793E}"/>
              </a:ext>
            </a:extLst>
          </p:cNvPr>
          <p:cNvSpPr/>
          <p:nvPr/>
        </p:nvSpPr>
        <p:spPr>
          <a:xfrm>
            <a:off x="7411794" y="151731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承辦陳核</a:t>
            </a:r>
          </a:p>
        </p:txBody>
      </p:sp>
      <p:sp>
        <p:nvSpPr>
          <p:cNvPr id="200" name="矩形: 圓角 199">
            <a:extLst>
              <a:ext uri="{FF2B5EF4-FFF2-40B4-BE49-F238E27FC236}">
                <a16:creationId xmlns:a16="http://schemas.microsoft.com/office/drawing/2014/main" id="{C12227CD-E04F-4BA7-9978-C17AF7B964A8}"/>
              </a:ext>
            </a:extLst>
          </p:cNvPr>
          <p:cNvSpPr/>
          <p:nvPr/>
        </p:nvSpPr>
        <p:spPr>
          <a:xfrm>
            <a:off x="7411794" y="186275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201" name="矩形: 圓角 200">
            <a:extLst>
              <a:ext uri="{FF2B5EF4-FFF2-40B4-BE49-F238E27FC236}">
                <a16:creationId xmlns:a16="http://schemas.microsoft.com/office/drawing/2014/main" id="{1FF2F601-07F2-4D15-9CA4-F3D9B242252E}"/>
              </a:ext>
            </a:extLst>
          </p:cNvPr>
          <p:cNvSpPr/>
          <p:nvPr/>
        </p:nvSpPr>
        <p:spPr>
          <a:xfrm>
            <a:off x="7411794" y="2438416"/>
            <a:ext cx="648000" cy="1271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sp>
        <p:nvSpPr>
          <p:cNvPr id="202" name="矩形: 圓角 201">
            <a:extLst>
              <a:ext uri="{FF2B5EF4-FFF2-40B4-BE49-F238E27FC236}">
                <a16:creationId xmlns:a16="http://schemas.microsoft.com/office/drawing/2014/main" id="{E729BD05-4586-475F-93DD-43BF6A0F4BB0}"/>
              </a:ext>
            </a:extLst>
          </p:cNvPr>
          <p:cNvSpPr/>
          <p:nvPr/>
        </p:nvSpPr>
        <p:spPr>
          <a:xfrm>
            <a:off x="7411794" y="2692726"/>
            <a:ext cx="648000" cy="1271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203" name="矩形: 圓角 202">
            <a:extLst>
              <a:ext uri="{FF2B5EF4-FFF2-40B4-BE49-F238E27FC236}">
                <a16:creationId xmlns:a16="http://schemas.microsoft.com/office/drawing/2014/main" id="{1886AB8D-518A-4A9F-B138-E93B07FEB42B}"/>
              </a:ext>
            </a:extLst>
          </p:cNvPr>
          <p:cNvSpPr/>
          <p:nvPr/>
        </p:nvSpPr>
        <p:spPr>
          <a:xfrm>
            <a:off x="7411794" y="3060229"/>
            <a:ext cx="648000" cy="288000"/>
          </a:xfrm>
          <a:prstGeom prst="roundRect">
            <a:avLst/>
          </a:prstGeom>
          <a:solidFill>
            <a:srgbClr val="FFCE43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solidFill>
                  <a:srgbClr val="0067B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研發長決行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04" name="直線單箭頭接點 203">
            <a:extLst>
              <a:ext uri="{FF2B5EF4-FFF2-40B4-BE49-F238E27FC236}">
                <a16:creationId xmlns:a16="http://schemas.microsoft.com/office/drawing/2014/main" id="{171EB4D7-10EB-4F84-AD11-51EC86A6D61B}"/>
              </a:ext>
            </a:extLst>
          </p:cNvPr>
          <p:cNvCxnSpPr>
            <a:cxnSpLocks/>
            <a:stCxn id="199" idx="2"/>
            <a:endCxn id="200" idx="0"/>
          </p:cNvCxnSpPr>
          <p:nvPr/>
        </p:nvCxnSpPr>
        <p:spPr>
          <a:xfrm>
            <a:off x="7735794" y="1733318"/>
            <a:ext cx="0" cy="12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接點: 肘形 204">
            <a:extLst>
              <a:ext uri="{FF2B5EF4-FFF2-40B4-BE49-F238E27FC236}">
                <a16:creationId xmlns:a16="http://schemas.microsoft.com/office/drawing/2014/main" id="{B095E26C-A5F3-41DD-BD27-E799A3BBEFA6}"/>
              </a:ext>
            </a:extLst>
          </p:cNvPr>
          <p:cNvCxnSpPr>
            <a:cxnSpLocks/>
            <a:stCxn id="203" idx="3"/>
            <a:endCxn id="207" idx="2"/>
          </p:cNvCxnSpPr>
          <p:nvPr/>
        </p:nvCxnSpPr>
        <p:spPr>
          <a:xfrm flipV="1">
            <a:off x="8059794" y="1733318"/>
            <a:ext cx="470002" cy="147091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直線單箭頭接點 205">
            <a:extLst>
              <a:ext uri="{FF2B5EF4-FFF2-40B4-BE49-F238E27FC236}">
                <a16:creationId xmlns:a16="http://schemas.microsoft.com/office/drawing/2014/main" id="{DAC6D615-4E91-4B47-B01E-CCDC4A888DF5}"/>
              </a:ext>
            </a:extLst>
          </p:cNvPr>
          <p:cNvCxnSpPr>
            <a:cxnSpLocks/>
            <a:stCxn id="202" idx="2"/>
            <a:endCxn id="203" idx="0"/>
          </p:cNvCxnSpPr>
          <p:nvPr/>
        </p:nvCxnSpPr>
        <p:spPr>
          <a:xfrm>
            <a:off x="7735794" y="2819859"/>
            <a:ext cx="0" cy="240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矩形: 圓角 206">
            <a:extLst>
              <a:ext uri="{FF2B5EF4-FFF2-40B4-BE49-F238E27FC236}">
                <a16:creationId xmlns:a16="http://schemas.microsoft.com/office/drawing/2014/main" id="{8E01F9FF-4B1F-4CF8-805A-8A5A28E3AF1F}"/>
              </a:ext>
            </a:extLst>
          </p:cNvPr>
          <p:cNvSpPr/>
          <p:nvPr/>
        </p:nvSpPr>
        <p:spPr>
          <a:xfrm>
            <a:off x="8205796" y="1517318"/>
            <a:ext cx="648000" cy="216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cxnSp>
        <p:nvCxnSpPr>
          <p:cNvPr id="208" name="直線單箭頭接點 207">
            <a:extLst>
              <a:ext uri="{FF2B5EF4-FFF2-40B4-BE49-F238E27FC236}">
                <a16:creationId xmlns:a16="http://schemas.microsoft.com/office/drawing/2014/main" id="{76513859-0D76-403B-ABAF-CFCB09FD8590}"/>
              </a:ext>
            </a:extLst>
          </p:cNvPr>
          <p:cNvCxnSpPr>
            <a:cxnSpLocks/>
            <a:stCxn id="200" idx="2"/>
            <a:endCxn id="201" idx="0"/>
          </p:cNvCxnSpPr>
          <p:nvPr/>
        </p:nvCxnSpPr>
        <p:spPr>
          <a:xfrm>
            <a:off x="7735794" y="2078752"/>
            <a:ext cx="0" cy="3596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直線單箭頭接點 208">
            <a:extLst>
              <a:ext uri="{FF2B5EF4-FFF2-40B4-BE49-F238E27FC236}">
                <a16:creationId xmlns:a16="http://schemas.microsoft.com/office/drawing/2014/main" id="{BFACD01C-524E-4F13-8D6A-AADCE3A0D0E4}"/>
              </a:ext>
            </a:extLst>
          </p:cNvPr>
          <p:cNvCxnSpPr>
            <a:cxnSpLocks/>
            <a:stCxn id="201" idx="2"/>
            <a:endCxn id="202" idx="0"/>
          </p:cNvCxnSpPr>
          <p:nvPr/>
        </p:nvCxnSpPr>
        <p:spPr>
          <a:xfrm>
            <a:off x="7735794" y="2565549"/>
            <a:ext cx="0" cy="127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矩形: 圓角 209">
            <a:extLst>
              <a:ext uri="{FF2B5EF4-FFF2-40B4-BE49-F238E27FC236}">
                <a16:creationId xmlns:a16="http://schemas.microsoft.com/office/drawing/2014/main" id="{59CB0EBC-8501-461B-B337-59FCF2640281}"/>
              </a:ext>
            </a:extLst>
          </p:cNvPr>
          <p:cNvSpPr/>
          <p:nvPr/>
        </p:nvSpPr>
        <p:spPr>
          <a:xfrm>
            <a:off x="8095975" y="2694455"/>
            <a:ext cx="819713" cy="119605"/>
          </a:xfrm>
          <a:prstGeom prst="roundRect">
            <a:avLst/>
          </a:prstGeom>
          <a:solidFill>
            <a:srgbClr val="E7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奉核後影本請送產學處</a:t>
            </a:r>
          </a:p>
        </p:txBody>
      </p:sp>
      <p:sp>
        <p:nvSpPr>
          <p:cNvPr id="211" name="矩形: 圓角 210">
            <a:extLst>
              <a:ext uri="{FF2B5EF4-FFF2-40B4-BE49-F238E27FC236}">
                <a16:creationId xmlns:a16="http://schemas.microsoft.com/office/drawing/2014/main" id="{88CFE36F-D74C-45B3-B76C-15AA71405009}"/>
              </a:ext>
            </a:extLst>
          </p:cNvPr>
          <p:cNvSpPr/>
          <p:nvPr/>
        </p:nvSpPr>
        <p:spPr>
          <a:xfrm>
            <a:off x="7411794" y="2184106"/>
            <a:ext cx="648000" cy="12713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人事室</a:t>
            </a:r>
          </a:p>
        </p:txBody>
      </p:sp>
      <p:sp>
        <p:nvSpPr>
          <p:cNvPr id="213" name="文字方塊 212">
            <a:extLst>
              <a:ext uri="{FF2B5EF4-FFF2-40B4-BE49-F238E27FC236}">
                <a16:creationId xmlns:a16="http://schemas.microsoft.com/office/drawing/2014/main" id="{35F297A5-5311-43C0-A5F2-18B8ED2CEF8D}"/>
              </a:ext>
            </a:extLst>
          </p:cNvPr>
          <p:cNvSpPr txBox="1"/>
          <p:nvPr/>
        </p:nvSpPr>
        <p:spPr>
          <a:xfrm>
            <a:off x="8145031" y="4793317"/>
            <a:ext cx="757821" cy="507831"/>
          </a:xfrm>
          <a:prstGeom prst="rect">
            <a:avLst/>
          </a:prstGeom>
          <a:solidFill>
            <a:srgbClr val="B4EEFE"/>
          </a:solidFill>
        </p:spPr>
        <p:txBody>
          <a:bodyPr wrap="square" lIns="144000" rIns="36000" rtlCol="0">
            <a:spAutoFit/>
          </a:bodyPr>
          <a:lstStyle/>
          <a:p>
            <a:pPr algn="just"/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延期</a:t>
            </a:r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請檢附廠商同意證明。</a:t>
            </a:r>
            <a:endParaRPr lang="en-US" altLang="zh-TW" sz="9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5" name="文字方塊 214">
            <a:extLst>
              <a:ext uri="{FF2B5EF4-FFF2-40B4-BE49-F238E27FC236}">
                <a16:creationId xmlns:a16="http://schemas.microsoft.com/office/drawing/2014/main" id="{3CD5DF3A-F01B-4C91-80B6-21A760DBB65A}"/>
              </a:ext>
            </a:extLst>
          </p:cNvPr>
          <p:cNvSpPr txBox="1"/>
          <p:nvPr/>
        </p:nvSpPr>
        <p:spPr>
          <a:xfrm>
            <a:off x="8076418" y="4787052"/>
            <a:ext cx="202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</a:p>
        </p:txBody>
      </p:sp>
      <p:sp>
        <p:nvSpPr>
          <p:cNvPr id="216" name="矩形: 圓角 215">
            <a:extLst>
              <a:ext uri="{FF2B5EF4-FFF2-40B4-BE49-F238E27FC236}">
                <a16:creationId xmlns:a16="http://schemas.microsoft.com/office/drawing/2014/main" id="{F0A856C5-EFC5-4E8F-83F2-309DC7D32345}"/>
              </a:ext>
            </a:extLst>
          </p:cNvPr>
          <p:cNvSpPr/>
          <p:nvPr/>
        </p:nvSpPr>
        <p:spPr>
          <a:xfrm>
            <a:off x="1395505" y="2199184"/>
            <a:ext cx="423396" cy="291154"/>
          </a:xfrm>
          <a:prstGeom prst="roundRect">
            <a:avLst/>
          </a:prstGeom>
          <a:solidFill>
            <a:srgbClr val="FFEAA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zh-TW" altLang="en-US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</a:t>
            </a:r>
            <a:r>
              <a:rPr lang="en-US" altLang="zh-TW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延期</a:t>
            </a:r>
            <a:r>
              <a:rPr lang="en-US" altLang="zh-TW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請檢附</a:t>
            </a:r>
            <a:r>
              <a:rPr lang="zh-TW" altLang="en-US" sz="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廠商同意證明</a:t>
            </a:r>
            <a:r>
              <a:rPr lang="zh-TW" altLang="en-US" sz="6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87091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3F3FF59-E3FE-4DD8-96E7-3121A716F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553"/>
            <a:ext cx="9144000" cy="6858000"/>
          </a:xfrm>
          <a:prstGeom prst="rect">
            <a:avLst/>
          </a:prstGeom>
        </p:spPr>
      </p:pic>
      <p:sp useBgFill="1">
        <p:nvSpPr>
          <p:cNvPr id="22" name="矩形 21">
            <a:extLst>
              <a:ext uri="{FF2B5EF4-FFF2-40B4-BE49-F238E27FC236}">
                <a16:creationId xmlns:a16="http://schemas.microsoft.com/office/drawing/2014/main" id="{9B0692F1-3FA6-4CA3-891D-D42DF49A5427}"/>
              </a:ext>
            </a:extLst>
          </p:cNvPr>
          <p:cNvSpPr/>
          <p:nvPr/>
        </p:nvSpPr>
        <p:spPr>
          <a:xfrm>
            <a:off x="547270" y="1892753"/>
            <a:ext cx="8048089" cy="4278896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745C9D26-0E25-4AA9-8B28-7E22086F6296}"/>
              </a:ext>
            </a:extLst>
          </p:cNvPr>
          <p:cNvSpPr/>
          <p:nvPr/>
        </p:nvSpPr>
        <p:spPr>
          <a:xfrm>
            <a:off x="2161275" y="549689"/>
            <a:ext cx="4803548" cy="1134331"/>
          </a:xfrm>
          <a:prstGeom prst="roundRect">
            <a:avLst>
              <a:gd name="adj" fmla="val 16024"/>
            </a:avLst>
          </a:prstGeom>
          <a:gradFill flip="none" rotWithShape="1">
            <a:gsLst>
              <a:gs pos="53000">
                <a:schemeClr val="bg1"/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36FBFBDE-691D-43EE-934E-2388438C5B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811" t="46854" r="45785" b="46970"/>
          <a:stretch/>
        </p:blipFill>
        <p:spPr>
          <a:xfrm>
            <a:off x="2785643" y="926527"/>
            <a:ext cx="427605" cy="444709"/>
          </a:xfrm>
          <a:prstGeom prst="rect">
            <a:avLst/>
          </a:prstGeom>
        </p:spPr>
      </p:pic>
      <p:sp>
        <p:nvSpPr>
          <p:cNvPr id="44" name="TextBox 39">
            <a:extLst>
              <a:ext uri="{FF2B5EF4-FFF2-40B4-BE49-F238E27FC236}">
                <a16:creationId xmlns:a16="http://schemas.microsoft.com/office/drawing/2014/main" id="{F0235758-EEAA-4433-B3E9-FED83B57FB54}"/>
              </a:ext>
            </a:extLst>
          </p:cNvPr>
          <p:cNvSpPr txBox="1"/>
          <p:nvPr/>
        </p:nvSpPr>
        <p:spPr>
          <a:xfrm>
            <a:off x="3340727" y="758422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產學營運處</a:t>
            </a:r>
          </a:p>
        </p:txBody>
      </p:sp>
      <p:sp>
        <p:nvSpPr>
          <p:cNvPr id="45" name="Rectangle 42">
            <a:extLst>
              <a:ext uri="{FF2B5EF4-FFF2-40B4-BE49-F238E27FC236}">
                <a16:creationId xmlns:a16="http://schemas.microsoft.com/office/drawing/2014/main" id="{AA88F507-F1CD-4F51-AFF4-6A47C1DE3BD8}"/>
              </a:ext>
            </a:extLst>
          </p:cNvPr>
          <p:cNvSpPr/>
          <p:nvPr/>
        </p:nvSpPr>
        <p:spPr>
          <a:xfrm>
            <a:off x="4486779" y="-34036"/>
            <a:ext cx="4572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3">
            <a:extLst>
              <a:ext uri="{FF2B5EF4-FFF2-40B4-BE49-F238E27FC236}">
                <a16:creationId xmlns:a16="http://schemas.microsoft.com/office/drawing/2014/main" id="{53D6F1AB-AFA7-4329-88E4-79B9C943B9E2}"/>
              </a:ext>
            </a:extLst>
          </p:cNvPr>
          <p:cNvSpPr txBox="1"/>
          <p:nvPr/>
        </p:nvSpPr>
        <p:spPr>
          <a:xfrm>
            <a:off x="3510893" y="1456710"/>
            <a:ext cx="233910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ln w="38100">
                  <a:solidFill>
                    <a:schemeClr val="bg1"/>
                  </a:solidFill>
                </a:ln>
                <a:solidFill>
                  <a:srgbClr val="092B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產學合作案件各類行政業務協助</a:t>
            </a:r>
          </a:p>
        </p:txBody>
      </p:sp>
      <p:sp>
        <p:nvSpPr>
          <p:cNvPr id="46" name="TextBox 43">
            <a:extLst>
              <a:ext uri="{FF2B5EF4-FFF2-40B4-BE49-F238E27FC236}">
                <a16:creationId xmlns:a16="http://schemas.microsoft.com/office/drawing/2014/main" id="{C8E47178-2C00-46FB-9CF0-C45AE5695723}"/>
              </a:ext>
            </a:extLst>
          </p:cNvPr>
          <p:cNvSpPr txBox="1"/>
          <p:nvPr/>
        </p:nvSpPr>
        <p:spPr>
          <a:xfrm>
            <a:off x="3505822" y="1464330"/>
            <a:ext cx="233910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產學合作案件各類行政業務協助</a:t>
            </a: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B971E988-194D-49BC-9A94-83F26ED3CB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811" t="46854" r="45785" b="46970"/>
          <a:stretch/>
        </p:blipFill>
        <p:spPr>
          <a:xfrm>
            <a:off x="6172115" y="926527"/>
            <a:ext cx="427605" cy="444709"/>
          </a:xfrm>
          <a:prstGeom prst="rect">
            <a:avLst/>
          </a:prstGeom>
        </p:spPr>
      </p:pic>
      <p:sp>
        <p:nvSpPr>
          <p:cNvPr id="65" name="Rounded Rectangle 3">
            <a:extLst>
              <a:ext uri="{FF2B5EF4-FFF2-40B4-BE49-F238E27FC236}">
                <a16:creationId xmlns:a16="http://schemas.microsoft.com/office/drawing/2014/main" id="{D4F0F49D-639A-4EEC-B733-3E1A615547D0}"/>
              </a:ext>
            </a:extLst>
          </p:cNvPr>
          <p:cNvSpPr/>
          <p:nvPr/>
        </p:nvSpPr>
        <p:spPr>
          <a:xfrm>
            <a:off x="547270" y="1728395"/>
            <a:ext cx="8056537" cy="4579915"/>
          </a:xfrm>
          <a:prstGeom prst="roundRect">
            <a:avLst>
              <a:gd name="adj" fmla="val 4016"/>
            </a:avLst>
          </a:prstGeom>
          <a:gradFill>
            <a:gsLst>
              <a:gs pos="82000">
                <a:srgbClr val="FFFFFF">
                  <a:alpha val="70000"/>
                </a:srgbClr>
              </a:gs>
              <a:gs pos="39000">
                <a:srgbClr val="FFFFFF">
                  <a:alpha val="7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3175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03AD5F31-DDFE-4B5F-8319-8DDD250D8664}"/>
              </a:ext>
            </a:extLst>
          </p:cNvPr>
          <p:cNvSpPr txBox="1"/>
          <p:nvPr/>
        </p:nvSpPr>
        <p:spPr>
          <a:xfrm>
            <a:off x="4206377" y="2009212"/>
            <a:ext cx="170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業務類型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E3DECA4C-B957-41C0-B10A-B96EC138AE34}"/>
              </a:ext>
            </a:extLst>
          </p:cNvPr>
          <p:cNvSpPr txBox="1"/>
          <p:nvPr/>
        </p:nvSpPr>
        <p:spPr>
          <a:xfrm>
            <a:off x="2408057" y="4998404"/>
            <a:ext cx="5297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Q &amp; A(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有助益的流程工具手冊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769B186E-78E8-4C8F-8C0B-4FBEC01BF7D1}"/>
              </a:ext>
            </a:extLst>
          </p:cNvPr>
          <p:cNvSpPr txBox="1"/>
          <p:nvPr/>
        </p:nvSpPr>
        <p:spPr>
          <a:xfrm>
            <a:off x="3830457" y="2756510"/>
            <a:ext cx="2452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42D17D2B-FDB5-4337-9F1F-A6C844962D59}"/>
              </a:ext>
            </a:extLst>
          </p:cNvPr>
          <p:cNvSpPr txBox="1"/>
          <p:nvPr/>
        </p:nvSpPr>
        <p:spPr>
          <a:xfrm>
            <a:off x="3413897" y="3503808"/>
            <a:ext cx="328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各類業務會辦流程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573D9B3-527C-4B81-9167-08A613ADD87B}"/>
              </a:ext>
            </a:extLst>
          </p:cNvPr>
          <p:cNvSpPr txBox="1"/>
          <p:nvPr/>
        </p:nvSpPr>
        <p:spPr>
          <a:xfrm>
            <a:off x="3017657" y="4251106"/>
            <a:ext cx="407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簽稿併陳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A004252-6F64-4923-9DBD-C76ECC9BBC83}"/>
              </a:ext>
            </a:extLst>
          </p:cNvPr>
          <p:cNvSpPr txBox="1"/>
          <p:nvPr/>
        </p:nvSpPr>
        <p:spPr>
          <a:xfrm>
            <a:off x="511798" y="2113120"/>
            <a:ext cx="84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[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結論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6FB4078C-C5F1-4FBD-ADDF-EB5FBFB1D163}"/>
              </a:ext>
            </a:extLst>
          </p:cNvPr>
          <p:cNvSpPr txBox="1"/>
          <p:nvPr/>
        </p:nvSpPr>
        <p:spPr>
          <a:xfrm>
            <a:off x="511798" y="2866075"/>
            <a:ext cx="84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[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依據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98D71EAD-6625-4443-B4B3-1D0EBD2EAA1A}"/>
              </a:ext>
            </a:extLst>
          </p:cNvPr>
          <p:cNvSpPr txBox="1"/>
          <p:nvPr/>
        </p:nvSpPr>
        <p:spPr>
          <a:xfrm>
            <a:off x="511798" y="3619030"/>
            <a:ext cx="84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[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說明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7A2F22F1-F67E-40E7-B559-9393DC1FC319}"/>
              </a:ext>
            </a:extLst>
          </p:cNvPr>
          <p:cNvSpPr txBox="1"/>
          <p:nvPr/>
        </p:nvSpPr>
        <p:spPr>
          <a:xfrm>
            <a:off x="511798" y="4371985"/>
            <a:ext cx="84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[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應用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01C8863E-1F15-48C1-8EC3-5C4A3268D6E7}"/>
              </a:ext>
            </a:extLst>
          </p:cNvPr>
          <p:cNvSpPr txBox="1"/>
          <p:nvPr/>
        </p:nvSpPr>
        <p:spPr>
          <a:xfrm>
            <a:off x="511798" y="5124939"/>
            <a:ext cx="843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[</a:t>
            </a:r>
            <a:r>
              <a:rPr lang="zh-TW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討論</a:t>
            </a:r>
            <a:r>
              <a:rPr lang="en-US" altLang="zh-TW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兰亭黑_GBK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106" name="Rectangle 25">
            <a:extLst>
              <a:ext uri="{FF2B5EF4-FFF2-40B4-BE49-F238E27FC236}">
                <a16:creationId xmlns:a16="http://schemas.microsoft.com/office/drawing/2014/main" id="{AB5A111C-94EF-4B47-84F6-F80CE3EF9C71}"/>
              </a:ext>
            </a:extLst>
          </p:cNvPr>
          <p:cNvSpPr/>
          <p:nvPr/>
        </p:nvSpPr>
        <p:spPr>
          <a:xfrm flipV="1">
            <a:off x="527038" y="3168918"/>
            <a:ext cx="360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8A04"/>
              </a:solidFill>
            </a:endParaRPr>
          </a:p>
        </p:txBody>
      </p:sp>
      <p:sp>
        <p:nvSpPr>
          <p:cNvPr id="107" name="Rectangle 31">
            <a:extLst>
              <a:ext uri="{FF2B5EF4-FFF2-40B4-BE49-F238E27FC236}">
                <a16:creationId xmlns:a16="http://schemas.microsoft.com/office/drawing/2014/main" id="{16EA53EC-070F-4ABA-97C1-E1808119D414}"/>
              </a:ext>
            </a:extLst>
          </p:cNvPr>
          <p:cNvSpPr/>
          <p:nvPr/>
        </p:nvSpPr>
        <p:spPr>
          <a:xfrm flipV="1">
            <a:off x="527038" y="3922162"/>
            <a:ext cx="360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37">
            <a:extLst>
              <a:ext uri="{FF2B5EF4-FFF2-40B4-BE49-F238E27FC236}">
                <a16:creationId xmlns:a16="http://schemas.microsoft.com/office/drawing/2014/main" id="{66E4713F-2544-4E1E-AEF6-DB2F4555B691}"/>
              </a:ext>
            </a:extLst>
          </p:cNvPr>
          <p:cNvSpPr/>
          <p:nvPr/>
        </p:nvSpPr>
        <p:spPr>
          <a:xfrm flipV="1">
            <a:off x="527038" y="4675406"/>
            <a:ext cx="360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37">
            <a:extLst>
              <a:ext uri="{FF2B5EF4-FFF2-40B4-BE49-F238E27FC236}">
                <a16:creationId xmlns:a16="http://schemas.microsoft.com/office/drawing/2014/main" id="{DF95E450-DE3A-45B5-A457-C94C0BE8C90B}"/>
              </a:ext>
            </a:extLst>
          </p:cNvPr>
          <p:cNvSpPr/>
          <p:nvPr/>
        </p:nvSpPr>
        <p:spPr>
          <a:xfrm flipV="1">
            <a:off x="527038" y="5428652"/>
            <a:ext cx="360000" cy="36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1">
            <a:extLst>
              <a:ext uri="{FF2B5EF4-FFF2-40B4-BE49-F238E27FC236}">
                <a16:creationId xmlns:a16="http://schemas.microsoft.com/office/drawing/2014/main" id="{25076720-A34A-4FE0-878B-811E87D3D2F5}"/>
              </a:ext>
            </a:extLst>
          </p:cNvPr>
          <p:cNvSpPr/>
          <p:nvPr/>
        </p:nvSpPr>
        <p:spPr>
          <a:xfrm flipV="1">
            <a:off x="527038" y="2415674"/>
            <a:ext cx="360000" cy="3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6B18C23B-F5B0-4BF3-B9B6-C6B53F342D22}"/>
              </a:ext>
            </a:extLst>
          </p:cNvPr>
          <p:cNvGrpSpPr/>
          <p:nvPr/>
        </p:nvGrpSpPr>
        <p:grpSpPr>
          <a:xfrm>
            <a:off x="3956024" y="2422786"/>
            <a:ext cx="2430895" cy="246221"/>
            <a:chOff x="-3505648" y="1890349"/>
            <a:chExt cx="2430895" cy="246221"/>
          </a:xfrm>
        </p:grpSpPr>
        <p:sp>
          <p:nvSpPr>
            <p:cNvPr id="77" name="TextBox 4">
              <a:extLst>
                <a:ext uri="{FF2B5EF4-FFF2-40B4-BE49-F238E27FC236}">
                  <a16:creationId xmlns:a16="http://schemas.microsoft.com/office/drawing/2014/main" id="{18FA47BD-4861-4829-8640-C5B2157FC673}"/>
                </a:ext>
              </a:extLst>
            </p:cNvPr>
            <p:cNvSpPr txBox="1"/>
            <p:nvPr/>
          </p:nvSpPr>
          <p:spPr>
            <a:xfrm>
              <a:off x="-3505648" y="1890349"/>
              <a:ext cx="10518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Assistance :</a:t>
              </a:r>
              <a:r>
                <a:rPr lang="zh-TW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01</a:t>
              </a:r>
            </a:p>
          </p:txBody>
        </p:sp>
        <p:sp>
          <p:nvSpPr>
            <p:cNvPr id="78" name="TextBox 4">
              <a:extLst>
                <a:ext uri="{FF2B5EF4-FFF2-40B4-BE49-F238E27FC236}">
                  <a16:creationId xmlns:a16="http://schemas.microsoft.com/office/drawing/2014/main" id="{58A4FEF8-FD56-41DD-B740-66B382CD4D95}"/>
                </a:ext>
              </a:extLst>
            </p:cNvPr>
            <p:cNvSpPr txBox="1"/>
            <p:nvPr/>
          </p:nvSpPr>
          <p:spPr>
            <a:xfrm>
              <a:off x="-2553043" y="1890349"/>
              <a:ext cx="14782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59595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BUSINESS </a:t>
              </a:r>
              <a:r>
                <a:rPr lang="en-US" sz="1000" b="1" dirty="0">
                  <a:solidFill>
                    <a:srgbClr val="4472C4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CATEGORY</a:t>
              </a:r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95725228-1A6A-401C-9C99-9FA09A6AE22A}"/>
              </a:ext>
            </a:extLst>
          </p:cNvPr>
          <p:cNvGrpSpPr/>
          <p:nvPr/>
        </p:nvGrpSpPr>
        <p:grpSpPr>
          <a:xfrm>
            <a:off x="3669086" y="3156861"/>
            <a:ext cx="2789966" cy="246221"/>
            <a:chOff x="-3505648" y="2624424"/>
            <a:chExt cx="2789966" cy="246221"/>
          </a:xfrm>
        </p:grpSpPr>
        <p:sp>
          <p:nvSpPr>
            <p:cNvPr id="80" name="TextBox 26">
              <a:extLst>
                <a:ext uri="{FF2B5EF4-FFF2-40B4-BE49-F238E27FC236}">
                  <a16:creationId xmlns:a16="http://schemas.microsoft.com/office/drawing/2014/main" id="{06385E92-CEEF-4AAB-BFE7-8982A2E71808}"/>
                </a:ext>
              </a:extLst>
            </p:cNvPr>
            <p:cNvSpPr txBox="1"/>
            <p:nvPr/>
          </p:nvSpPr>
          <p:spPr>
            <a:xfrm>
              <a:off x="-3505648" y="2624424"/>
              <a:ext cx="10518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Assistance :</a:t>
              </a:r>
              <a:r>
                <a:rPr lang="zh-TW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02</a:t>
              </a:r>
            </a:p>
          </p:txBody>
        </p:sp>
        <p:sp>
          <p:nvSpPr>
            <p:cNvPr id="81" name="TextBox 26">
              <a:extLst>
                <a:ext uri="{FF2B5EF4-FFF2-40B4-BE49-F238E27FC236}">
                  <a16:creationId xmlns:a16="http://schemas.microsoft.com/office/drawing/2014/main" id="{CC6A44B6-807C-49B4-83B3-197E692F00E2}"/>
                </a:ext>
              </a:extLst>
            </p:cNvPr>
            <p:cNvSpPr txBox="1"/>
            <p:nvPr/>
          </p:nvSpPr>
          <p:spPr>
            <a:xfrm>
              <a:off x="-2553043" y="2624424"/>
              <a:ext cx="183736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</a:rPr>
                <a:t>OFFICIAL DOCUMENT </a:t>
              </a:r>
              <a:r>
                <a:rPr lang="en-US" sz="1000" b="1" dirty="0">
                  <a:solidFill>
                    <a:srgbClr val="F18A04"/>
                  </a:solidFill>
                  <a:latin typeface="Roboto" panose="02000000000000000000" pitchFamily="2" charset="0"/>
                </a:rPr>
                <a:t>FORM</a:t>
              </a:r>
              <a:endParaRPr lang="en-US" sz="1000" b="1" dirty="0">
                <a:solidFill>
                  <a:srgbClr val="F18A04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BAE507FD-3CC8-46EA-AFE4-B4C4A4689F31}"/>
              </a:ext>
            </a:extLst>
          </p:cNvPr>
          <p:cNvGrpSpPr/>
          <p:nvPr/>
        </p:nvGrpSpPr>
        <p:grpSpPr>
          <a:xfrm>
            <a:off x="3723587" y="3901786"/>
            <a:ext cx="2680964" cy="246221"/>
            <a:chOff x="-3505649" y="3369349"/>
            <a:chExt cx="2680964" cy="246221"/>
          </a:xfrm>
        </p:grpSpPr>
        <p:sp>
          <p:nvSpPr>
            <p:cNvPr id="84" name="TextBox 32">
              <a:extLst>
                <a:ext uri="{FF2B5EF4-FFF2-40B4-BE49-F238E27FC236}">
                  <a16:creationId xmlns:a16="http://schemas.microsoft.com/office/drawing/2014/main" id="{4B3CBACE-DE3C-4934-BBC6-8975C530D0D3}"/>
                </a:ext>
              </a:extLst>
            </p:cNvPr>
            <p:cNvSpPr txBox="1"/>
            <p:nvPr/>
          </p:nvSpPr>
          <p:spPr>
            <a:xfrm>
              <a:off x="-3505649" y="3369349"/>
              <a:ext cx="10518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Assistance :</a:t>
              </a:r>
              <a:r>
                <a:rPr lang="zh-TW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03</a:t>
              </a:r>
            </a:p>
          </p:txBody>
        </p:sp>
        <p:sp>
          <p:nvSpPr>
            <p:cNvPr id="85" name="TextBox 32">
              <a:extLst>
                <a:ext uri="{FF2B5EF4-FFF2-40B4-BE49-F238E27FC236}">
                  <a16:creationId xmlns:a16="http://schemas.microsoft.com/office/drawing/2014/main" id="{32253683-F391-42EA-A386-AC61ECF5F454}"/>
                </a:ext>
              </a:extLst>
            </p:cNvPr>
            <p:cNvSpPr txBox="1"/>
            <p:nvPr/>
          </p:nvSpPr>
          <p:spPr>
            <a:xfrm>
              <a:off x="-2553043" y="3369349"/>
              <a:ext cx="172835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</a:rPr>
                <a:t>PROCESSING </a:t>
              </a:r>
              <a:r>
                <a:rPr lang="en-US" altLang="zh-TW" sz="1000" b="1" dirty="0">
                  <a:solidFill>
                    <a:srgbClr val="5B9BD5"/>
                  </a:solidFill>
                  <a:latin typeface="Roboto" panose="02000000000000000000" pitchFamily="2" charset="0"/>
                </a:rPr>
                <a:t>PROCEDURE</a:t>
              </a:r>
              <a:endParaRPr lang="en-US" sz="1000" b="1" dirty="0">
                <a:solidFill>
                  <a:srgbClr val="5B9BD5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86" name="群組 85">
            <a:extLst>
              <a:ext uri="{FF2B5EF4-FFF2-40B4-BE49-F238E27FC236}">
                <a16:creationId xmlns:a16="http://schemas.microsoft.com/office/drawing/2014/main" id="{E522988D-5A95-44F3-828F-354E87485D11}"/>
              </a:ext>
            </a:extLst>
          </p:cNvPr>
          <p:cNvGrpSpPr/>
          <p:nvPr/>
        </p:nvGrpSpPr>
        <p:grpSpPr>
          <a:xfrm>
            <a:off x="3804539" y="4649475"/>
            <a:ext cx="2519060" cy="246221"/>
            <a:chOff x="-3505649" y="4117038"/>
            <a:chExt cx="2519060" cy="246221"/>
          </a:xfrm>
        </p:grpSpPr>
        <p:sp>
          <p:nvSpPr>
            <p:cNvPr id="87" name="TextBox 38">
              <a:extLst>
                <a:ext uri="{FF2B5EF4-FFF2-40B4-BE49-F238E27FC236}">
                  <a16:creationId xmlns:a16="http://schemas.microsoft.com/office/drawing/2014/main" id="{B274313B-7CCC-4D0C-8B89-0F60BB88DA1E}"/>
                </a:ext>
              </a:extLst>
            </p:cNvPr>
            <p:cNvSpPr txBox="1"/>
            <p:nvPr/>
          </p:nvSpPr>
          <p:spPr>
            <a:xfrm>
              <a:off x="-3505649" y="4117038"/>
              <a:ext cx="10518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Assistance :</a:t>
              </a:r>
              <a:r>
                <a:rPr lang="zh-TW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04</a:t>
              </a:r>
            </a:p>
          </p:txBody>
        </p:sp>
        <p:sp>
          <p:nvSpPr>
            <p:cNvPr id="88" name="TextBox 38">
              <a:extLst>
                <a:ext uri="{FF2B5EF4-FFF2-40B4-BE49-F238E27FC236}">
                  <a16:creationId xmlns:a16="http://schemas.microsoft.com/office/drawing/2014/main" id="{D4608AA7-7B87-49BB-BB67-06973391754B}"/>
                </a:ext>
              </a:extLst>
            </p:cNvPr>
            <p:cNvSpPr txBox="1"/>
            <p:nvPr/>
          </p:nvSpPr>
          <p:spPr>
            <a:xfrm>
              <a:off x="-2553043" y="4117038"/>
              <a:ext cx="15664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59595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DOCUMENT </a:t>
              </a:r>
              <a:r>
                <a:rPr lang="en-US" sz="1000" b="1" dirty="0">
                  <a:solidFill>
                    <a:srgbClr val="669E4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TEMPLATE</a:t>
              </a:r>
            </a:p>
          </p:txBody>
        </p:sp>
      </p:grp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9B6E219F-37B7-4ED4-9B55-5466C8B5742B}"/>
              </a:ext>
            </a:extLst>
          </p:cNvPr>
          <p:cNvGrpSpPr/>
          <p:nvPr/>
        </p:nvGrpSpPr>
        <p:grpSpPr>
          <a:xfrm>
            <a:off x="4132353" y="5408071"/>
            <a:ext cx="2015718" cy="246221"/>
            <a:chOff x="-3505649" y="4875634"/>
            <a:chExt cx="2015718" cy="246221"/>
          </a:xfrm>
        </p:grpSpPr>
        <p:sp>
          <p:nvSpPr>
            <p:cNvPr id="90" name="TextBox 38">
              <a:extLst>
                <a:ext uri="{FF2B5EF4-FFF2-40B4-BE49-F238E27FC236}">
                  <a16:creationId xmlns:a16="http://schemas.microsoft.com/office/drawing/2014/main" id="{464FB1CD-066C-4D02-A68F-EECCEE1407AD}"/>
                </a:ext>
              </a:extLst>
            </p:cNvPr>
            <p:cNvSpPr txBox="1"/>
            <p:nvPr/>
          </p:nvSpPr>
          <p:spPr>
            <a:xfrm>
              <a:off x="-3505649" y="4875634"/>
              <a:ext cx="10518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Assistance :</a:t>
              </a:r>
              <a:r>
                <a:rPr lang="zh-TW" alt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05</a:t>
              </a:r>
            </a:p>
          </p:txBody>
        </p:sp>
        <p:sp>
          <p:nvSpPr>
            <p:cNvPr id="91" name="TextBox 38">
              <a:extLst>
                <a:ext uri="{FF2B5EF4-FFF2-40B4-BE49-F238E27FC236}">
                  <a16:creationId xmlns:a16="http://schemas.microsoft.com/office/drawing/2014/main" id="{6B1434C4-7451-4839-B27F-33073CE78622}"/>
                </a:ext>
              </a:extLst>
            </p:cNvPr>
            <p:cNvSpPr txBox="1"/>
            <p:nvPr/>
          </p:nvSpPr>
          <p:spPr>
            <a:xfrm>
              <a:off x="-2553043" y="4875634"/>
              <a:ext cx="106311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595959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USER </a:t>
              </a:r>
              <a:r>
                <a:rPr lang="en-US" sz="1000" b="1" dirty="0">
                  <a:solidFill>
                    <a:srgbClr val="7030A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MANUAL</a:t>
              </a:r>
            </a:p>
          </p:txBody>
        </p:sp>
      </p:grpSp>
      <p:sp>
        <p:nvSpPr>
          <p:cNvPr id="64" name="Slide Number Placeholder 5">
            <a:extLst>
              <a:ext uri="{FF2B5EF4-FFF2-40B4-BE49-F238E27FC236}">
                <a16:creationId xmlns:a16="http://schemas.microsoft.com/office/drawing/2014/main" id="{3B104465-C767-4C3D-9124-4E050C74C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6CD03213-7EF4-43D6-BC14-8AFB7B904D8A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F300E6F7-1D08-4E5D-B3B6-89F23CB35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74" name="圖片 73">
              <a:extLst>
                <a:ext uri="{FF2B5EF4-FFF2-40B4-BE49-F238E27FC236}">
                  <a16:creationId xmlns:a16="http://schemas.microsoft.com/office/drawing/2014/main" id="{633584AF-EA7B-43C4-BA7B-E9D469D36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2291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研究獎助生簽聘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20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7283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4172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簽聘表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5741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64EDAFC-B8AC-4BC2-A036-7885D308966B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90DF621-1877-4F41-8E4E-D4C4F3EBF51B}"/>
              </a:ext>
            </a:extLst>
          </p:cNvPr>
          <p:cNvSpPr/>
          <p:nvPr/>
        </p:nvSpPr>
        <p:spPr>
          <a:xfrm>
            <a:off x="3686739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D824FCB-3CB5-448E-BB87-C9DD94914DF4}"/>
              </a:ext>
            </a:extLst>
          </p:cNvPr>
          <p:cNvGrpSpPr/>
          <p:nvPr/>
        </p:nvGrpSpPr>
        <p:grpSpPr>
          <a:xfrm>
            <a:off x="3895187" y="3758913"/>
            <a:ext cx="1296000" cy="360000"/>
            <a:chOff x="611060" y="1837273"/>
            <a:chExt cx="1670038" cy="367469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74876964-553F-42AF-9A20-A8662655D5EB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F58667D0-1239-4BD0-AD63-0360D600EA3B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30713661-90B2-4C9A-A42A-2155BCEE3388}"/>
              </a:ext>
            </a:extLst>
          </p:cNvPr>
          <p:cNvGrpSpPr/>
          <p:nvPr/>
        </p:nvGrpSpPr>
        <p:grpSpPr>
          <a:xfrm>
            <a:off x="2131091" y="3758913"/>
            <a:ext cx="1402679" cy="360000"/>
            <a:chOff x="611060" y="1837273"/>
            <a:chExt cx="1670038" cy="367469"/>
          </a:xfrm>
        </p:grpSpPr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4E4ECC6E-BEF7-4730-B97D-BE7699609D60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3C15D80D-F0A1-4027-8656-D7CBB7005512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3" name="TextBox 20">
            <a:extLst>
              <a:ext uri="{FF2B5EF4-FFF2-40B4-BE49-F238E27FC236}">
                <a16:creationId xmlns:a16="http://schemas.microsoft.com/office/drawing/2014/main" id="{8652C4AD-6479-4378-A1E6-2197775D8E0A}"/>
              </a:ext>
            </a:extLst>
          </p:cNvPr>
          <p:cNvSpPr txBox="1"/>
          <p:nvPr/>
        </p:nvSpPr>
        <p:spPr>
          <a:xfrm>
            <a:off x="2374710" y="3791287"/>
            <a:ext cx="110753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學生證影本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4" name="等腰三角形 63">
            <a:extLst>
              <a:ext uri="{FF2B5EF4-FFF2-40B4-BE49-F238E27FC236}">
                <a16:creationId xmlns:a16="http://schemas.microsoft.com/office/drawing/2014/main" id="{4479D75F-74C4-4FA4-9FD4-59FD95285BEA}"/>
              </a:ext>
            </a:extLst>
          </p:cNvPr>
          <p:cNvSpPr/>
          <p:nvPr/>
        </p:nvSpPr>
        <p:spPr>
          <a:xfrm rot="5400000">
            <a:off x="2284375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77" name="TextBox 20">
            <a:extLst>
              <a:ext uri="{FF2B5EF4-FFF2-40B4-BE49-F238E27FC236}">
                <a16:creationId xmlns:a16="http://schemas.microsoft.com/office/drawing/2014/main" id="{EFC03F74-7E87-46A0-AB70-52A7DDA97F34}"/>
              </a:ext>
            </a:extLst>
          </p:cNvPr>
          <p:cNvSpPr txBox="1"/>
          <p:nvPr/>
        </p:nvSpPr>
        <p:spPr>
          <a:xfrm>
            <a:off x="4171031" y="3791287"/>
            <a:ext cx="9182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原</a:t>
            </a:r>
            <a:r>
              <a:rPr lang="en-US" altLang="zh-TW" sz="1400" dirty="0">
                <a:solidFill>
                  <a:srgbClr val="2F528F"/>
                </a:solidFill>
              </a:rPr>
              <a:t>3in1</a:t>
            </a:r>
            <a:r>
              <a:rPr lang="zh-TW" altLang="en-US" sz="1400" dirty="0">
                <a:solidFill>
                  <a:srgbClr val="2F528F"/>
                </a:solidFill>
              </a:rPr>
              <a:t>表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8" name="等腰三角形 77">
            <a:extLst>
              <a:ext uri="{FF2B5EF4-FFF2-40B4-BE49-F238E27FC236}">
                <a16:creationId xmlns:a16="http://schemas.microsoft.com/office/drawing/2014/main" id="{06E7BC5F-8CC7-4BA6-BB66-FF78F448F295}"/>
              </a:ext>
            </a:extLst>
          </p:cNvPr>
          <p:cNvSpPr/>
          <p:nvPr/>
        </p:nvSpPr>
        <p:spPr>
          <a:xfrm rot="5400000">
            <a:off x="4046501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48988452-D190-476D-A844-5283DCBD9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7544" y="4210387"/>
            <a:ext cx="1579281" cy="2233215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0CE0198E-2526-493C-AF19-0263D4F3C6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55" y="4210261"/>
            <a:ext cx="157830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C6A0997C-E53E-4028-A688-AFD6EE45D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20" y="4273123"/>
            <a:ext cx="1281757" cy="804968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F7705672-C585-40C4-8042-E8B826F71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020" y="5410031"/>
            <a:ext cx="1281757" cy="804968"/>
          </a:xfrm>
          <a:prstGeom prst="rect">
            <a:avLst/>
          </a:prstGeom>
        </p:spPr>
      </p:pic>
      <p:grpSp>
        <p:nvGrpSpPr>
          <p:cNvPr id="66" name="群組 65">
            <a:extLst>
              <a:ext uri="{FF2B5EF4-FFF2-40B4-BE49-F238E27FC236}">
                <a16:creationId xmlns:a16="http://schemas.microsoft.com/office/drawing/2014/main" id="{D6024218-65D5-4B4C-9025-BA3CCD998B39}"/>
              </a:ext>
            </a:extLst>
          </p:cNvPr>
          <p:cNvGrpSpPr/>
          <p:nvPr/>
        </p:nvGrpSpPr>
        <p:grpSpPr>
          <a:xfrm>
            <a:off x="5494988" y="3974665"/>
            <a:ext cx="3512735" cy="2565288"/>
            <a:chOff x="149165" y="4338701"/>
            <a:chExt cx="3307433" cy="2358616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98254A21-4B10-4886-9316-312831025EC9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4" name="화살표: 위쪽 5">
              <a:extLst>
                <a:ext uri="{FF2B5EF4-FFF2-40B4-BE49-F238E27FC236}">
                  <a16:creationId xmlns:a16="http://schemas.microsoft.com/office/drawing/2014/main" id="{73E567BB-7FAC-402D-AB20-5923E86307E9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90" name="標題 1">
            <a:extLst>
              <a:ext uri="{FF2B5EF4-FFF2-40B4-BE49-F238E27FC236}">
                <a16:creationId xmlns:a16="http://schemas.microsoft.com/office/drawing/2014/main" id="{EF3014CD-8D84-4AEA-9C70-743432174C30}"/>
              </a:ext>
            </a:extLst>
          </p:cNvPr>
          <p:cNvSpPr txBox="1">
            <a:spLocks/>
          </p:cNvSpPr>
          <p:nvPr/>
        </p:nvSpPr>
        <p:spPr>
          <a:xfrm>
            <a:off x="5880670" y="1323347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27B5991-2E7B-481C-BE02-F34A87A574C7}"/>
              </a:ext>
            </a:extLst>
          </p:cNvPr>
          <p:cNvSpPr/>
          <p:nvPr/>
        </p:nvSpPr>
        <p:spPr>
          <a:xfrm>
            <a:off x="5940836" y="2236907"/>
            <a:ext cx="3208766" cy="102392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一般產學案，由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院長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決行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校級中心產學案，由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研發長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決行。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大學研究計畫，由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研發長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決行。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92075" indent="-15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若產學長為主持人，需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一層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決行</a:t>
            </a:r>
          </a:p>
        </p:txBody>
      </p:sp>
      <p:sp>
        <p:nvSpPr>
          <p:cNvPr id="52" name="等腰三角形 51">
            <a:extLst>
              <a:ext uri="{FF2B5EF4-FFF2-40B4-BE49-F238E27FC236}">
                <a16:creationId xmlns:a16="http://schemas.microsoft.com/office/drawing/2014/main" id="{30280DED-F67B-4426-90EB-11E57D08DDFC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44" name="表格 143">
            <a:extLst>
              <a:ext uri="{FF2B5EF4-FFF2-40B4-BE49-F238E27FC236}">
                <a16:creationId xmlns:a16="http://schemas.microsoft.com/office/drawing/2014/main" id="{C2E62BD1-3265-4866-BBC4-A53645C354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888056"/>
              </p:ext>
            </p:extLst>
          </p:nvPr>
        </p:nvGraphicFramePr>
        <p:xfrm>
          <a:off x="215679" y="1040886"/>
          <a:ext cx="1754359" cy="254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006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387353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8859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一般產學案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960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E4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sp>
        <p:nvSpPr>
          <p:cNvPr id="145" name="矩形: 圓角 144">
            <a:extLst>
              <a:ext uri="{FF2B5EF4-FFF2-40B4-BE49-F238E27FC236}">
                <a16:creationId xmlns:a16="http://schemas.microsoft.com/office/drawing/2014/main" id="{D65B4886-4F60-49B1-ADB4-BCE011B3E8B5}"/>
              </a:ext>
            </a:extLst>
          </p:cNvPr>
          <p:cNvSpPr/>
          <p:nvPr/>
        </p:nvSpPr>
        <p:spPr>
          <a:xfrm>
            <a:off x="720046" y="151731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承辦陳核</a:t>
            </a:r>
          </a:p>
        </p:txBody>
      </p:sp>
      <p:sp>
        <p:nvSpPr>
          <p:cNvPr id="146" name="矩形: 圓角 145">
            <a:extLst>
              <a:ext uri="{FF2B5EF4-FFF2-40B4-BE49-F238E27FC236}">
                <a16:creationId xmlns:a16="http://schemas.microsoft.com/office/drawing/2014/main" id="{17FEED73-A146-42C8-B005-7957A2F7C805}"/>
              </a:ext>
            </a:extLst>
          </p:cNvPr>
          <p:cNvSpPr/>
          <p:nvPr/>
        </p:nvSpPr>
        <p:spPr>
          <a:xfrm>
            <a:off x="720046" y="186275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148" name="矩形: 圓角 147">
            <a:extLst>
              <a:ext uri="{FF2B5EF4-FFF2-40B4-BE49-F238E27FC236}">
                <a16:creationId xmlns:a16="http://schemas.microsoft.com/office/drawing/2014/main" id="{D821325A-856F-43ED-B651-0E4765F228E4}"/>
              </a:ext>
            </a:extLst>
          </p:cNvPr>
          <p:cNvSpPr/>
          <p:nvPr/>
        </p:nvSpPr>
        <p:spPr>
          <a:xfrm>
            <a:off x="720046" y="239506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149" name="矩形: 圓角 148">
            <a:extLst>
              <a:ext uri="{FF2B5EF4-FFF2-40B4-BE49-F238E27FC236}">
                <a16:creationId xmlns:a16="http://schemas.microsoft.com/office/drawing/2014/main" id="{C4F1D7D3-2497-4286-A272-987F3FA4F23B}"/>
              </a:ext>
            </a:extLst>
          </p:cNvPr>
          <p:cNvSpPr/>
          <p:nvPr/>
        </p:nvSpPr>
        <p:spPr>
          <a:xfrm>
            <a:off x="720046" y="2996747"/>
            <a:ext cx="648000" cy="288000"/>
          </a:xfrm>
          <a:prstGeom prst="roundRect">
            <a:avLst/>
          </a:prstGeom>
          <a:solidFill>
            <a:srgbClr val="DAC2EC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院長決行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CBC3A5F8-CBE3-453C-B7C9-ECCBAEBD93AB}"/>
              </a:ext>
            </a:extLst>
          </p:cNvPr>
          <p:cNvCxnSpPr>
            <a:cxnSpLocks/>
            <a:stCxn id="145" idx="2"/>
            <a:endCxn id="146" idx="0"/>
          </p:cNvCxnSpPr>
          <p:nvPr/>
        </p:nvCxnSpPr>
        <p:spPr>
          <a:xfrm>
            <a:off x="1044046" y="1733318"/>
            <a:ext cx="0" cy="12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接點: 肘形 150">
            <a:extLst>
              <a:ext uri="{FF2B5EF4-FFF2-40B4-BE49-F238E27FC236}">
                <a16:creationId xmlns:a16="http://schemas.microsoft.com/office/drawing/2014/main" id="{D4265987-387A-4DA6-AF6C-59178516BECD}"/>
              </a:ext>
            </a:extLst>
          </p:cNvPr>
          <p:cNvCxnSpPr>
            <a:cxnSpLocks/>
            <a:stCxn id="149" idx="3"/>
            <a:endCxn id="145" idx="3"/>
          </p:cNvCxnSpPr>
          <p:nvPr/>
        </p:nvCxnSpPr>
        <p:spPr>
          <a:xfrm flipV="1">
            <a:off x="1368046" y="1625318"/>
            <a:ext cx="12700" cy="1515429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直線單箭頭接點 151">
            <a:extLst>
              <a:ext uri="{FF2B5EF4-FFF2-40B4-BE49-F238E27FC236}">
                <a16:creationId xmlns:a16="http://schemas.microsoft.com/office/drawing/2014/main" id="{2E409918-B063-4147-9E2B-D75726D67EB2}"/>
              </a:ext>
            </a:extLst>
          </p:cNvPr>
          <p:cNvCxnSpPr>
            <a:cxnSpLocks/>
            <a:stCxn id="148" idx="2"/>
            <a:endCxn id="149" idx="0"/>
          </p:cNvCxnSpPr>
          <p:nvPr/>
        </p:nvCxnSpPr>
        <p:spPr>
          <a:xfrm>
            <a:off x="1044046" y="2611062"/>
            <a:ext cx="0" cy="385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>
            <a:extLst>
              <a:ext uri="{FF2B5EF4-FFF2-40B4-BE49-F238E27FC236}">
                <a16:creationId xmlns:a16="http://schemas.microsoft.com/office/drawing/2014/main" id="{3837DB81-C648-4EAC-A983-380A68646D18}"/>
              </a:ext>
            </a:extLst>
          </p:cNvPr>
          <p:cNvCxnSpPr>
            <a:cxnSpLocks/>
            <a:stCxn id="146" idx="2"/>
            <a:endCxn id="148" idx="0"/>
          </p:cNvCxnSpPr>
          <p:nvPr/>
        </p:nvCxnSpPr>
        <p:spPr>
          <a:xfrm>
            <a:off x="1044046" y="2078752"/>
            <a:ext cx="0" cy="316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文字方塊 155">
            <a:extLst>
              <a:ext uri="{FF2B5EF4-FFF2-40B4-BE49-F238E27FC236}">
                <a16:creationId xmlns:a16="http://schemas.microsoft.com/office/drawing/2014/main" id="{0789C556-0D6E-4720-AFE7-7B159B9EE2AB}"/>
              </a:ext>
            </a:extLst>
          </p:cNvPr>
          <p:cNvSpPr txBox="1"/>
          <p:nvPr/>
        </p:nvSpPr>
        <p:spPr>
          <a:xfrm>
            <a:off x="546398" y="3330028"/>
            <a:ext cx="14537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若產學長為主持人→校長決行</a:t>
            </a:r>
            <a:endParaRPr lang="en-US" altLang="zh-TW" sz="7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57" name="表格 156">
            <a:extLst>
              <a:ext uri="{FF2B5EF4-FFF2-40B4-BE49-F238E27FC236}">
                <a16:creationId xmlns:a16="http://schemas.microsoft.com/office/drawing/2014/main" id="{4B91EBDA-1370-4F5F-8D6F-22D416F336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6214"/>
              </p:ext>
            </p:extLst>
          </p:nvPr>
        </p:nvGraphicFramePr>
        <p:xfrm>
          <a:off x="2031368" y="1040885"/>
          <a:ext cx="1782070" cy="254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3198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378872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8859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u="none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校級中心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產學案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graphicFrame>
        <p:nvGraphicFramePr>
          <p:cNvPr id="158" name="表格 157">
            <a:extLst>
              <a:ext uri="{FF2B5EF4-FFF2-40B4-BE49-F238E27FC236}">
                <a16:creationId xmlns:a16="http://schemas.microsoft.com/office/drawing/2014/main" id="{6C9DB1CE-897F-4521-B51F-902490963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379805"/>
              </p:ext>
            </p:extLst>
          </p:nvPr>
        </p:nvGraphicFramePr>
        <p:xfrm>
          <a:off x="3874760" y="1040885"/>
          <a:ext cx="1843389" cy="254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4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43444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8859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大學研究計畫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599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F85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F85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71736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F85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F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sp>
        <p:nvSpPr>
          <p:cNvPr id="160" name="矩形: 圓角 159">
            <a:extLst>
              <a:ext uri="{FF2B5EF4-FFF2-40B4-BE49-F238E27FC236}">
                <a16:creationId xmlns:a16="http://schemas.microsoft.com/office/drawing/2014/main" id="{3BE27262-1D33-4AEA-AB3D-796002A0A547}"/>
              </a:ext>
            </a:extLst>
          </p:cNvPr>
          <p:cNvSpPr/>
          <p:nvPr/>
        </p:nvSpPr>
        <p:spPr>
          <a:xfrm>
            <a:off x="2615603" y="151731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承辦陳核</a:t>
            </a:r>
          </a:p>
        </p:txBody>
      </p:sp>
      <p:sp>
        <p:nvSpPr>
          <p:cNvPr id="161" name="矩形: 圓角 160">
            <a:extLst>
              <a:ext uri="{FF2B5EF4-FFF2-40B4-BE49-F238E27FC236}">
                <a16:creationId xmlns:a16="http://schemas.microsoft.com/office/drawing/2014/main" id="{FB9507AE-BDEB-4CE5-A6AA-3EFB044B86D6}"/>
              </a:ext>
            </a:extLst>
          </p:cNvPr>
          <p:cNvSpPr/>
          <p:nvPr/>
        </p:nvSpPr>
        <p:spPr>
          <a:xfrm>
            <a:off x="2615603" y="186275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163" name="矩形: 圓角 162">
            <a:extLst>
              <a:ext uri="{FF2B5EF4-FFF2-40B4-BE49-F238E27FC236}">
                <a16:creationId xmlns:a16="http://schemas.microsoft.com/office/drawing/2014/main" id="{1397BC34-0CE5-4921-BD9E-3F2B0C7F80A7}"/>
              </a:ext>
            </a:extLst>
          </p:cNvPr>
          <p:cNvSpPr/>
          <p:nvPr/>
        </p:nvSpPr>
        <p:spPr>
          <a:xfrm>
            <a:off x="2615603" y="2395062"/>
            <a:ext cx="648000" cy="2159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164" name="矩形: 圓角 163">
            <a:extLst>
              <a:ext uri="{FF2B5EF4-FFF2-40B4-BE49-F238E27FC236}">
                <a16:creationId xmlns:a16="http://schemas.microsoft.com/office/drawing/2014/main" id="{9F164A8A-599E-4B54-8DB7-825CFB320F10}"/>
              </a:ext>
            </a:extLst>
          </p:cNvPr>
          <p:cNvSpPr/>
          <p:nvPr/>
        </p:nvSpPr>
        <p:spPr>
          <a:xfrm>
            <a:off x="2615603" y="2996747"/>
            <a:ext cx="648000" cy="288000"/>
          </a:xfrm>
          <a:prstGeom prst="roundRect">
            <a:avLst/>
          </a:prstGeom>
          <a:solidFill>
            <a:srgbClr val="C2F1F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研發長決行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5" name="直線單箭頭接點 164">
            <a:extLst>
              <a:ext uri="{FF2B5EF4-FFF2-40B4-BE49-F238E27FC236}">
                <a16:creationId xmlns:a16="http://schemas.microsoft.com/office/drawing/2014/main" id="{467FCDD3-04F6-4ABC-9EDA-E1818D5E1262}"/>
              </a:ext>
            </a:extLst>
          </p:cNvPr>
          <p:cNvCxnSpPr>
            <a:cxnSpLocks/>
            <a:stCxn id="160" idx="2"/>
            <a:endCxn id="161" idx="0"/>
          </p:cNvCxnSpPr>
          <p:nvPr/>
        </p:nvCxnSpPr>
        <p:spPr>
          <a:xfrm>
            <a:off x="2939603" y="1733318"/>
            <a:ext cx="0" cy="12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接點: 肘形 165">
            <a:extLst>
              <a:ext uri="{FF2B5EF4-FFF2-40B4-BE49-F238E27FC236}">
                <a16:creationId xmlns:a16="http://schemas.microsoft.com/office/drawing/2014/main" id="{5F3C2F2A-B5D1-4736-BDDA-39E623D52795}"/>
              </a:ext>
            </a:extLst>
          </p:cNvPr>
          <p:cNvCxnSpPr>
            <a:cxnSpLocks/>
            <a:stCxn id="164" idx="3"/>
            <a:endCxn id="160" idx="3"/>
          </p:cNvCxnSpPr>
          <p:nvPr/>
        </p:nvCxnSpPr>
        <p:spPr>
          <a:xfrm flipV="1">
            <a:off x="3263603" y="1625318"/>
            <a:ext cx="12700" cy="1515429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74D08EAF-6A48-4D7B-BD09-7230A3AAD452}"/>
              </a:ext>
            </a:extLst>
          </p:cNvPr>
          <p:cNvCxnSpPr>
            <a:cxnSpLocks/>
            <a:stCxn id="163" idx="2"/>
            <a:endCxn id="164" idx="0"/>
          </p:cNvCxnSpPr>
          <p:nvPr/>
        </p:nvCxnSpPr>
        <p:spPr>
          <a:xfrm>
            <a:off x="2939603" y="2611061"/>
            <a:ext cx="0" cy="385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直線單箭頭接點 169">
            <a:extLst>
              <a:ext uri="{FF2B5EF4-FFF2-40B4-BE49-F238E27FC236}">
                <a16:creationId xmlns:a16="http://schemas.microsoft.com/office/drawing/2014/main" id="{F7CA74C0-1E70-46FB-8359-DFAAFB1050AA}"/>
              </a:ext>
            </a:extLst>
          </p:cNvPr>
          <p:cNvCxnSpPr>
            <a:cxnSpLocks/>
            <a:stCxn id="161" idx="2"/>
            <a:endCxn id="163" idx="0"/>
          </p:cNvCxnSpPr>
          <p:nvPr/>
        </p:nvCxnSpPr>
        <p:spPr>
          <a:xfrm>
            <a:off x="2939603" y="2078752"/>
            <a:ext cx="0" cy="3163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19816708-4824-494D-983D-3A8310DC4882}"/>
              </a:ext>
            </a:extLst>
          </p:cNvPr>
          <p:cNvSpPr/>
          <p:nvPr/>
        </p:nvSpPr>
        <p:spPr>
          <a:xfrm>
            <a:off x="4458308" y="1517318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承辦陳核</a:t>
            </a: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865210A5-2B41-4049-B52D-AD37CB206377}"/>
              </a:ext>
            </a:extLst>
          </p:cNvPr>
          <p:cNvSpPr/>
          <p:nvPr/>
        </p:nvSpPr>
        <p:spPr>
          <a:xfrm>
            <a:off x="4458308" y="1862752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176" name="矩形: 圓角 175">
            <a:extLst>
              <a:ext uri="{FF2B5EF4-FFF2-40B4-BE49-F238E27FC236}">
                <a16:creationId xmlns:a16="http://schemas.microsoft.com/office/drawing/2014/main" id="{A5F45000-6F2B-472D-B6C2-2958FB068638}"/>
              </a:ext>
            </a:extLst>
          </p:cNvPr>
          <p:cNvSpPr/>
          <p:nvPr/>
        </p:nvSpPr>
        <p:spPr>
          <a:xfrm>
            <a:off x="4454798" y="2378174"/>
            <a:ext cx="648000" cy="21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研發處</a:t>
            </a: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372A8565-3DB2-4AE4-B5AD-E58977873B0B}"/>
              </a:ext>
            </a:extLst>
          </p:cNvPr>
          <p:cNvSpPr/>
          <p:nvPr/>
        </p:nvSpPr>
        <p:spPr>
          <a:xfrm>
            <a:off x="4458308" y="2996747"/>
            <a:ext cx="648000" cy="288000"/>
          </a:xfrm>
          <a:prstGeom prst="roundRect">
            <a:avLst/>
          </a:prstGeom>
          <a:solidFill>
            <a:srgbClr val="C2F1F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en-US" altLang="zh-TW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研發長決行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78" name="直線單箭頭接點 177">
            <a:extLst>
              <a:ext uri="{FF2B5EF4-FFF2-40B4-BE49-F238E27FC236}">
                <a16:creationId xmlns:a16="http://schemas.microsoft.com/office/drawing/2014/main" id="{B319F93C-E9E0-410C-87D5-377D0A3042A2}"/>
              </a:ext>
            </a:extLst>
          </p:cNvPr>
          <p:cNvCxnSpPr>
            <a:cxnSpLocks/>
            <a:stCxn id="173" idx="2"/>
            <a:endCxn id="174" idx="0"/>
          </p:cNvCxnSpPr>
          <p:nvPr/>
        </p:nvCxnSpPr>
        <p:spPr>
          <a:xfrm>
            <a:off x="4782308" y="1733318"/>
            <a:ext cx="0" cy="129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接點: 肘形 178">
            <a:extLst>
              <a:ext uri="{FF2B5EF4-FFF2-40B4-BE49-F238E27FC236}">
                <a16:creationId xmlns:a16="http://schemas.microsoft.com/office/drawing/2014/main" id="{5993C34B-EADC-41F1-B87E-25A310C8198E}"/>
              </a:ext>
            </a:extLst>
          </p:cNvPr>
          <p:cNvCxnSpPr>
            <a:cxnSpLocks/>
            <a:stCxn id="177" idx="3"/>
            <a:endCxn id="173" idx="3"/>
          </p:cNvCxnSpPr>
          <p:nvPr/>
        </p:nvCxnSpPr>
        <p:spPr>
          <a:xfrm flipV="1">
            <a:off x="5106308" y="1625318"/>
            <a:ext cx="12700" cy="1515429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線單箭頭接點 179">
            <a:extLst>
              <a:ext uri="{FF2B5EF4-FFF2-40B4-BE49-F238E27FC236}">
                <a16:creationId xmlns:a16="http://schemas.microsoft.com/office/drawing/2014/main" id="{33DE0C3F-7185-4010-80DF-4D130F2447D8}"/>
              </a:ext>
            </a:extLst>
          </p:cNvPr>
          <p:cNvCxnSpPr>
            <a:cxnSpLocks/>
            <a:stCxn id="176" idx="2"/>
            <a:endCxn id="177" idx="0"/>
          </p:cNvCxnSpPr>
          <p:nvPr/>
        </p:nvCxnSpPr>
        <p:spPr>
          <a:xfrm>
            <a:off x="4778798" y="2594174"/>
            <a:ext cx="3510" cy="402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線單箭頭接點 182">
            <a:extLst>
              <a:ext uri="{FF2B5EF4-FFF2-40B4-BE49-F238E27FC236}">
                <a16:creationId xmlns:a16="http://schemas.microsoft.com/office/drawing/2014/main" id="{0EAB4D88-10F7-4564-8198-3E06C0D5C6B1}"/>
              </a:ext>
            </a:extLst>
          </p:cNvPr>
          <p:cNvCxnSpPr>
            <a:cxnSpLocks/>
            <a:stCxn id="174" idx="2"/>
            <a:endCxn id="176" idx="0"/>
          </p:cNvCxnSpPr>
          <p:nvPr/>
        </p:nvCxnSpPr>
        <p:spPr>
          <a:xfrm flipH="1">
            <a:off x="4778798" y="2078752"/>
            <a:ext cx="3510" cy="299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矩形: 圓角 197">
            <a:extLst>
              <a:ext uri="{FF2B5EF4-FFF2-40B4-BE49-F238E27FC236}">
                <a16:creationId xmlns:a16="http://schemas.microsoft.com/office/drawing/2014/main" id="{C9BB5D5B-A0B0-4474-968F-8F83F1A868EC}"/>
              </a:ext>
            </a:extLst>
          </p:cNvPr>
          <p:cNvSpPr/>
          <p:nvPr/>
        </p:nvSpPr>
        <p:spPr>
          <a:xfrm>
            <a:off x="1322588" y="2204927"/>
            <a:ext cx="546136" cy="134296"/>
          </a:xfrm>
          <a:prstGeom prst="roundRect">
            <a:avLst/>
          </a:prstGeom>
          <a:solidFill>
            <a:srgbClr val="FFEAA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sp>
        <p:nvSpPr>
          <p:cNvPr id="199" name="矩形: 圓角 198">
            <a:extLst>
              <a:ext uri="{FF2B5EF4-FFF2-40B4-BE49-F238E27FC236}">
                <a16:creationId xmlns:a16="http://schemas.microsoft.com/office/drawing/2014/main" id="{CAA5321E-E279-43C6-AA76-B29739C8019D}"/>
              </a:ext>
            </a:extLst>
          </p:cNvPr>
          <p:cNvSpPr/>
          <p:nvPr/>
        </p:nvSpPr>
        <p:spPr>
          <a:xfrm>
            <a:off x="3219758" y="2204927"/>
            <a:ext cx="546136" cy="134296"/>
          </a:xfrm>
          <a:prstGeom prst="roundRect">
            <a:avLst/>
          </a:prstGeom>
          <a:solidFill>
            <a:srgbClr val="E7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sp>
        <p:nvSpPr>
          <p:cNvPr id="204" name="矩形: 圓角 203">
            <a:extLst>
              <a:ext uri="{FF2B5EF4-FFF2-40B4-BE49-F238E27FC236}">
                <a16:creationId xmlns:a16="http://schemas.microsoft.com/office/drawing/2014/main" id="{C083006D-9665-4F05-A368-0F316801BAB3}"/>
              </a:ext>
            </a:extLst>
          </p:cNvPr>
          <p:cNvSpPr/>
          <p:nvPr/>
        </p:nvSpPr>
        <p:spPr>
          <a:xfrm>
            <a:off x="5070701" y="2204927"/>
            <a:ext cx="546136" cy="134296"/>
          </a:xfrm>
          <a:prstGeom prst="roundRect">
            <a:avLst/>
          </a:prstGeom>
          <a:solidFill>
            <a:srgbClr val="E3FCC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pic>
        <p:nvPicPr>
          <p:cNvPr id="205" name="圖片 204">
            <a:extLst>
              <a:ext uri="{FF2B5EF4-FFF2-40B4-BE49-F238E27FC236}">
                <a16:creationId xmlns:a16="http://schemas.microsoft.com/office/drawing/2014/main" id="{C1388D1E-C006-4E4D-BE27-D10B1CD3F99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229"/>
          <a:stretch/>
        </p:blipFill>
        <p:spPr>
          <a:xfrm>
            <a:off x="5530436" y="4021808"/>
            <a:ext cx="3431624" cy="2473203"/>
          </a:xfrm>
          <a:prstGeom prst="rect">
            <a:avLst/>
          </a:prstGeom>
        </p:spPr>
      </p:pic>
      <p:sp>
        <p:nvSpPr>
          <p:cNvPr id="206" name="矩形 205">
            <a:extLst>
              <a:ext uri="{FF2B5EF4-FFF2-40B4-BE49-F238E27FC236}">
                <a16:creationId xmlns:a16="http://schemas.microsoft.com/office/drawing/2014/main" id="{B773208E-F135-4228-8FD6-84B4DFF6C11D}"/>
              </a:ext>
            </a:extLst>
          </p:cNvPr>
          <p:cNvSpPr/>
          <p:nvPr/>
        </p:nvSpPr>
        <p:spPr>
          <a:xfrm>
            <a:off x="5940836" y="1734637"/>
            <a:ext cx="2951620" cy="485050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6700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企業服務中心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協助產學案件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[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研究獎助生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]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簽聘核定</a:t>
            </a: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解鎖。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B04FB870-F304-4735-8399-1C827DF7EC09}"/>
              </a:ext>
            </a:extLst>
          </p:cNvPr>
          <p:cNvSpPr/>
          <p:nvPr/>
        </p:nvSpPr>
        <p:spPr>
          <a:xfrm>
            <a:off x="3950939" y="4900545"/>
            <a:ext cx="1232490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just"/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獎助生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同學姓名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請預先編列於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人事費支用預算表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中，以利簽聘時核對。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4339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投標文件用印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21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84F53828-9492-4B3D-8C64-02A5F36E078E}"/>
              </a:ext>
            </a:extLst>
          </p:cNvPr>
          <p:cNvGrpSpPr/>
          <p:nvPr/>
        </p:nvGrpSpPr>
        <p:grpSpPr>
          <a:xfrm>
            <a:off x="2499216" y="981795"/>
            <a:ext cx="6432873" cy="2612761"/>
            <a:chOff x="2082028" y="3667043"/>
            <a:chExt cx="6935857" cy="2891347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3C142845-57BE-45F0-AC37-DFE6438EB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82028" y="3667043"/>
              <a:ext cx="6935857" cy="2891347"/>
            </a:xfrm>
            <a:prstGeom prst="rect">
              <a:avLst/>
            </a:prstGeom>
          </p:spPr>
        </p:pic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D9C9928C-5781-419F-8AC1-B636517F53D3}"/>
                </a:ext>
              </a:extLst>
            </p:cNvPr>
            <p:cNvSpPr/>
            <p:nvPr/>
          </p:nvSpPr>
          <p:spPr>
            <a:xfrm>
              <a:off x="8499860" y="3801302"/>
              <a:ext cx="358140" cy="348047"/>
            </a:xfrm>
            <a:prstGeom prst="rect">
              <a:avLst/>
            </a:prstGeom>
            <a:noFill/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6A839FF5-E05B-4535-9A9E-66B4C407D619}"/>
                </a:ext>
              </a:extLst>
            </p:cNvPr>
            <p:cNvSpPr/>
            <p:nvPr/>
          </p:nvSpPr>
          <p:spPr>
            <a:xfrm>
              <a:off x="2245505" y="5239258"/>
              <a:ext cx="1411967" cy="187636"/>
            </a:xfrm>
            <a:prstGeom prst="rect">
              <a:avLst/>
            </a:prstGeom>
            <a:noFill/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7E675F64-6489-470C-8C3F-D06AFCB36C07}"/>
                </a:ext>
              </a:extLst>
            </p:cNvPr>
            <p:cNvSpPr/>
            <p:nvPr/>
          </p:nvSpPr>
          <p:spPr>
            <a:xfrm>
              <a:off x="2599614" y="5791261"/>
              <a:ext cx="3528805" cy="652467"/>
            </a:xfrm>
            <a:prstGeom prst="rect">
              <a:avLst/>
            </a:prstGeom>
            <a:noFill/>
            <a:ln w="38100"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9" name="矩形 68">
            <a:extLst>
              <a:ext uri="{FF2B5EF4-FFF2-40B4-BE49-F238E27FC236}">
                <a16:creationId xmlns:a16="http://schemas.microsoft.com/office/drawing/2014/main" id="{6DB5218C-F380-4E74-91F0-9F785E29CF02}"/>
              </a:ext>
            </a:extLst>
          </p:cNvPr>
          <p:cNvSpPr/>
          <p:nvPr/>
        </p:nvSpPr>
        <p:spPr>
          <a:xfrm>
            <a:off x="5125020" y="2074088"/>
            <a:ext cx="2777619" cy="523220"/>
          </a:xfrm>
          <a:prstGeom prst="rect">
            <a:avLst/>
          </a:prstGeom>
          <a:solidFill>
            <a:srgbClr val="FFC000">
              <a:alpha val="63000"/>
            </a:srgbClr>
          </a:solidFill>
        </p:spPr>
        <p:txBody>
          <a:bodyPr wrap="square">
            <a:spAutoFit/>
          </a:bodyPr>
          <a:lstStyle/>
          <a:p>
            <a:pPr marL="182563" indent="-182563"/>
            <a:r>
              <a:rPr lang="en-US" altLang="zh-TW" sz="1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1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投標所需相關證明文件，可由產學合作系統網站上下載。</a:t>
            </a:r>
          </a:p>
        </p:txBody>
      </p:sp>
      <p:sp>
        <p:nvSpPr>
          <p:cNvPr id="31" name="等腰三角形 30">
            <a:extLst>
              <a:ext uri="{FF2B5EF4-FFF2-40B4-BE49-F238E27FC236}">
                <a16:creationId xmlns:a16="http://schemas.microsoft.com/office/drawing/2014/main" id="{5BE9BE7F-CA3E-4CFE-8F69-D485A083EC52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37" name="表格 36">
            <a:extLst>
              <a:ext uri="{FF2B5EF4-FFF2-40B4-BE49-F238E27FC236}">
                <a16:creationId xmlns:a16="http://schemas.microsoft.com/office/drawing/2014/main" id="{5365C6CD-BFB6-43B5-A444-7D0D809B78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01454"/>
              </p:ext>
            </p:extLst>
          </p:nvPr>
        </p:nvGraphicFramePr>
        <p:xfrm>
          <a:off x="192865" y="999890"/>
          <a:ext cx="2227817" cy="2579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237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1744580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353271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[</a:t>
                      </a:r>
                      <a:r>
                        <a:rPr lang="zh-TW" altLang="en-US" sz="1200" b="1" u="none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投標文件用印</a:t>
                      </a:r>
                      <a:r>
                        <a:rPr lang="en-US" altLang="zh-TW" sz="12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]</a:t>
                      </a:r>
                      <a:endParaRPr lang="zh-TW" altLang="en-US" sz="1200" b="1" kern="12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658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9086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658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0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後會</a:t>
                      </a:r>
                      <a:r>
                        <a:rPr lang="zh-TW" altLang="en-US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0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4EEF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altLang="zh-TW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</a:tbl>
          </a:graphicData>
        </a:graphic>
      </p:graphicFrame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BB3254F-F329-4B25-B428-825A5F9EF631}"/>
              </a:ext>
            </a:extLst>
          </p:cNvPr>
          <p:cNvSpPr/>
          <p:nvPr/>
        </p:nvSpPr>
        <p:spPr>
          <a:xfrm>
            <a:off x="823389" y="1550032"/>
            <a:ext cx="828000" cy="2603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承辦人填申請表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53CFF727-6F6E-4DFC-B4B3-D467EA56CE1B}"/>
              </a:ext>
            </a:extLst>
          </p:cNvPr>
          <p:cNvSpPr/>
          <p:nvPr/>
        </p:nvSpPr>
        <p:spPr>
          <a:xfrm>
            <a:off x="823389" y="2547459"/>
            <a:ext cx="828000" cy="260378"/>
          </a:xfrm>
          <a:prstGeom prst="roundRect">
            <a:avLst/>
          </a:prstGeom>
          <a:solidFill>
            <a:srgbClr val="C2F1FE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7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6" name="接點: 肘形 45">
            <a:extLst>
              <a:ext uri="{FF2B5EF4-FFF2-40B4-BE49-F238E27FC236}">
                <a16:creationId xmlns:a16="http://schemas.microsoft.com/office/drawing/2014/main" id="{0F059694-506F-4901-98E2-9A216B4EF7EB}"/>
              </a:ext>
            </a:extLst>
          </p:cNvPr>
          <p:cNvCxnSpPr>
            <a:cxnSpLocks/>
            <a:stCxn id="74" idx="3"/>
            <a:endCxn id="39" idx="3"/>
          </p:cNvCxnSpPr>
          <p:nvPr/>
        </p:nvCxnSpPr>
        <p:spPr>
          <a:xfrm flipV="1">
            <a:off x="1651389" y="1680221"/>
            <a:ext cx="12700" cy="1579536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04379BCE-E033-4618-BCE8-AD2CC35DF2FC}"/>
              </a:ext>
            </a:extLst>
          </p:cNvPr>
          <p:cNvCxnSpPr>
            <a:cxnSpLocks/>
            <a:stCxn id="43" idx="2"/>
            <a:endCxn id="74" idx="0"/>
          </p:cNvCxnSpPr>
          <p:nvPr/>
        </p:nvCxnSpPr>
        <p:spPr>
          <a:xfrm>
            <a:off x="1237389" y="2807837"/>
            <a:ext cx="0" cy="306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A3941554-BA55-48CB-90E0-3A8D62FA186C}"/>
              </a:ext>
            </a:extLst>
          </p:cNvPr>
          <p:cNvCxnSpPr>
            <a:cxnSpLocks/>
            <a:stCxn id="39" idx="2"/>
            <a:endCxn id="76" idx="0"/>
          </p:cNvCxnSpPr>
          <p:nvPr/>
        </p:nvCxnSpPr>
        <p:spPr>
          <a:xfrm>
            <a:off x="1237389" y="1810410"/>
            <a:ext cx="0" cy="264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8A8C5034-CB94-45F6-A8B8-BCDD47D9AD0A}"/>
              </a:ext>
            </a:extLst>
          </p:cNvPr>
          <p:cNvSpPr/>
          <p:nvPr/>
        </p:nvSpPr>
        <p:spPr>
          <a:xfrm>
            <a:off x="1596627" y="2974245"/>
            <a:ext cx="828000" cy="134296"/>
          </a:xfrm>
          <a:prstGeom prst="roundRect">
            <a:avLst/>
          </a:prstGeom>
          <a:solidFill>
            <a:srgbClr val="E7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用印後，送回承辦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1AC5729E-28A9-429C-AEC9-367AF2BDFE8D}"/>
              </a:ext>
            </a:extLst>
          </p:cNvPr>
          <p:cNvSpPr/>
          <p:nvPr/>
        </p:nvSpPr>
        <p:spPr>
          <a:xfrm>
            <a:off x="823389" y="3114493"/>
            <a:ext cx="828000" cy="2905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用印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5293145E-00F7-4F5B-A7A6-B06328F3DFA8}"/>
              </a:ext>
            </a:extLst>
          </p:cNvPr>
          <p:cNvSpPr/>
          <p:nvPr/>
        </p:nvSpPr>
        <p:spPr>
          <a:xfrm>
            <a:off x="823389" y="2075320"/>
            <a:ext cx="828000" cy="2603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cxnSp>
        <p:nvCxnSpPr>
          <p:cNvPr id="80" name="直線單箭頭接點 79">
            <a:extLst>
              <a:ext uri="{FF2B5EF4-FFF2-40B4-BE49-F238E27FC236}">
                <a16:creationId xmlns:a16="http://schemas.microsoft.com/office/drawing/2014/main" id="{1E628BB0-7918-413E-9937-81F99656CAC1}"/>
              </a:ext>
            </a:extLst>
          </p:cNvPr>
          <p:cNvCxnSpPr>
            <a:cxnSpLocks/>
            <a:stCxn id="76" idx="2"/>
            <a:endCxn id="43" idx="0"/>
          </p:cNvCxnSpPr>
          <p:nvPr/>
        </p:nvCxnSpPr>
        <p:spPr>
          <a:xfrm>
            <a:off x="1237389" y="2335698"/>
            <a:ext cx="0" cy="2117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矩形 140">
            <a:extLst>
              <a:ext uri="{FF2B5EF4-FFF2-40B4-BE49-F238E27FC236}">
                <a16:creationId xmlns:a16="http://schemas.microsoft.com/office/drawing/2014/main" id="{1DC52240-CCD9-494C-96DE-A1FEC05952DF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42" name="群組 141">
            <a:extLst>
              <a:ext uri="{FF2B5EF4-FFF2-40B4-BE49-F238E27FC236}">
                <a16:creationId xmlns:a16="http://schemas.microsoft.com/office/drawing/2014/main" id="{7E528560-0FB5-4FA3-9D60-F64AF2559623}"/>
              </a:ext>
            </a:extLst>
          </p:cNvPr>
          <p:cNvGrpSpPr/>
          <p:nvPr/>
        </p:nvGrpSpPr>
        <p:grpSpPr>
          <a:xfrm>
            <a:off x="261690" y="3742244"/>
            <a:ext cx="1296000" cy="360000"/>
            <a:chOff x="611060" y="1837273"/>
            <a:chExt cx="1670038" cy="367469"/>
          </a:xfrm>
        </p:grpSpPr>
        <p:sp>
          <p:nvSpPr>
            <p:cNvPr id="143" name="矩形: 圓角 142">
              <a:extLst>
                <a:ext uri="{FF2B5EF4-FFF2-40B4-BE49-F238E27FC236}">
                  <a16:creationId xmlns:a16="http://schemas.microsoft.com/office/drawing/2014/main" id="{451CAC16-1ED7-423E-A6B6-5E88EE5AE53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44" name="矩形: 圓角 143">
              <a:extLst>
                <a:ext uri="{FF2B5EF4-FFF2-40B4-BE49-F238E27FC236}">
                  <a16:creationId xmlns:a16="http://schemas.microsoft.com/office/drawing/2014/main" id="{AE88EC65-8018-4507-981E-38F9F7297BAD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145" name="TextBox 20">
            <a:extLst>
              <a:ext uri="{FF2B5EF4-FFF2-40B4-BE49-F238E27FC236}">
                <a16:creationId xmlns:a16="http://schemas.microsoft.com/office/drawing/2014/main" id="{E78FAF33-8004-4CB7-9C08-FC08993B046D}"/>
              </a:ext>
            </a:extLst>
          </p:cNvPr>
          <p:cNvSpPr txBox="1"/>
          <p:nvPr/>
        </p:nvSpPr>
        <p:spPr>
          <a:xfrm>
            <a:off x="675099" y="3768356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申請單</a:t>
            </a:r>
          </a:p>
        </p:txBody>
      </p:sp>
      <p:sp>
        <p:nvSpPr>
          <p:cNvPr id="146" name="等腰三角形 145">
            <a:extLst>
              <a:ext uri="{FF2B5EF4-FFF2-40B4-BE49-F238E27FC236}">
                <a16:creationId xmlns:a16="http://schemas.microsoft.com/office/drawing/2014/main" id="{83160AE7-1285-400B-A0F8-0996D0289363}"/>
              </a:ext>
            </a:extLst>
          </p:cNvPr>
          <p:cNvSpPr/>
          <p:nvPr/>
        </p:nvSpPr>
        <p:spPr>
          <a:xfrm rot="5400000">
            <a:off x="557410" y="3875921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8208E332-530A-4ADA-A8B9-7128ACA6DA51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54" name="群組 153">
            <a:extLst>
              <a:ext uri="{FF2B5EF4-FFF2-40B4-BE49-F238E27FC236}">
                <a16:creationId xmlns:a16="http://schemas.microsoft.com/office/drawing/2014/main" id="{56EE076B-4863-4661-AA5E-08E69369DF9D}"/>
              </a:ext>
            </a:extLst>
          </p:cNvPr>
          <p:cNvGrpSpPr/>
          <p:nvPr/>
        </p:nvGrpSpPr>
        <p:grpSpPr>
          <a:xfrm>
            <a:off x="2131091" y="3758913"/>
            <a:ext cx="1406167" cy="360000"/>
            <a:chOff x="611060" y="1837273"/>
            <a:chExt cx="1670038" cy="367469"/>
          </a:xfrm>
        </p:grpSpPr>
        <p:sp>
          <p:nvSpPr>
            <p:cNvPr id="155" name="矩形: 圓角 154">
              <a:extLst>
                <a:ext uri="{FF2B5EF4-FFF2-40B4-BE49-F238E27FC236}">
                  <a16:creationId xmlns:a16="http://schemas.microsoft.com/office/drawing/2014/main" id="{65008388-BFF6-478D-8364-378977ADEED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156" name="矩形: 圓角 155">
              <a:extLst>
                <a:ext uri="{FF2B5EF4-FFF2-40B4-BE49-F238E27FC236}">
                  <a16:creationId xmlns:a16="http://schemas.microsoft.com/office/drawing/2014/main" id="{9980C8CB-1160-45F8-8EF3-6791F9F169E2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157" name="TextBox 20">
            <a:extLst>
              <a:ext uri="{FF2B5EF4-FFF2-40B4-BE49-F238E27FC236}">
                <a16:creationId xmlns:a16="http://schemas.microsoft.com/office/drawing/2014/main" id="{27057CD0-AEAA-469A-A196-D85BAD50849D}"/>
              </a:ext>
            </a:extLst>
          </p:cNvPr>
          <p:cNvSpPr txBox="1"/>
          <p:nvPr/>
        </p:nvSpPr>
        <p:spPr>
          <a:xfrm>
            <a:off x="2272662" y="3808108"/>
            <a:ext cx="1286607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100" dirty="0">
                <a:solidFill>
                  <a:srgbClr val="2F528F"/>
                </a:solidFill>
              </a:rPr>
              <a:t>中英文立案證明</a:t>
            </a:r>
            <a:endParaRPr lang="zh-TW" altLang="en-US" sz="11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8" name="等腰三角形 157">
            <a:extLst>
              <a:ext uri="{FF2B5EF4-FFF2-40B4-BE49-F238E27FC236}">
                <a16:creationId xmlns:a16="http://schemas.microsoft.com/office/drawing/2014/main" id="{22F9C4EB-5D58-4427-BDE5-837429839D13}"/>
              </a:ext>
            </a:extLst>
          </p:cNvPr>
          <p:cNvSpPr/>
          <p:nvPr/>
        </p:nvSpPr>
        <p:spPr>
          <a:xfrm rot="5400000">
            <a:off x="2265991" y="3892590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166" name="圖片 165">
            <a:extLst>
              <a:ext uri="{FF2B5EF4-FFF2-40B4-BE49-F238E27FC236}">
                <a16:creationId xmlns:a16="http://schemas.microsoft.com/office/drawing/2014/main" id="{00827DFF-9BF5-44A1-8BB8-7110C539A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84" y="4210344"/>
            <a:ext cx="1579281" cy="2233301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178" name="圖片 177">
            <a:extLst>
              <a:ext uri="{FF2B5EF4-FFF2-40B4-BE49-F238E27FC236}">
                <a16:creationId xmlns:a16="http://schemas.microsoft.com/office/drawing/2014/main" id="{E74B2D5A-7BBF-4895-8E4C-999A3B0D8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455" y="4207852"/>
            <a:ext cx="1579282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179" name="群組 178">
            <a:extLst>
              <a:ext uri="{FF2B5EF4-FFF2-40B4-BE49-F238E27FC236}">
                <a16:creationId xmlns:a16="http://schemas.microsoft.com/office/drawing/2014/main" id="{2D9C96FB-9127-4E89-862D-806F367C9798}"/>
              </a:ext>
            </a:extLst>
          </p:cNvPr>
          <p:cNvGrpSpPr/>
          <p:nvPr/>
        </p:nvGrpSpPr>
        <p:grpSpPr>
          <a:xfrm>
            <a:off x="3751742" y="3980889"/>
            <a:ext cx="5255981" cy="2551939"/>
            <a:chOff x="149165" y="4338701"/>
            <a:chExt cx="3307433" cy="2358616"/>
          </a:xfrm>
        </p:grpSpPr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1045F8B2-7780-4706-8CF8-728CBA20A1B4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1" name="화살표: 위쪽 5">
              <a:extLst>
                <a:ext uri="{FF2B5EF4-FFF2-40B4-BE49-F238E27FC236}">
                  <a16:creationId xmlns:a16="http://schemas.microsoft.com/office/drawing/2014/main" id="{F7218914-0998-4DB8-9CD5-23208FEC61F7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182" name="標題 1">
            <a:extLst>
              <a:ext uri="{FF2B5EF4-FFF2-40B4-BE49-F238E27FC236}">
                <a16:creationId xmlns:a16="http://schemas.microsoft.com/office/drawing/2014/main" id="{94F4B4CC-783F-4CCF-8FD2-7771AA932822}"/>
              </a:ext>
            </a:extLst>
          </p:cNvPr>
          <p:cNvSpPr txBox="1">
            <a:spLocks/>
          </p:cNvSpPr>
          <p:nvPr/>
        </p:nvSpPr>
        <p:spPr>
          <a:xfrm>
            <a:off x="3812857" y="4064689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183" name="矩形 182">
            <a:extLst>
              <a:ext uri="{FF2B5EF4-FFF2-40B4-BE49-F238E27FC236}">
                <a16:creationId xmlns:a16="http://schemas.microsoft.com/office/drawing/2014/main" id="{11EBDACF-39EF-41F4-AB83-51CC1B46E757}"/>
              </a:ext>
            </a:extLst>
          </p:cNvPr>
          <p:cNvSpPr/>
          <p:nvPr/>
        </p:nvSpPr>
        <p:spPr>
          <a:xfrm>
            <a:off x="3873023" y="4476157"/>
            <a:ext cx="4661981" cy="360996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投標所需相關證明文件，可由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產學合作系統網站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下載。</a:t>
            </a: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E5B4E6D3-0C92-4B7F-862D-EA54CCCF9312}"/>
              </a:ext>
            </a:extLst>
          </p:cNvPr>
          <p:cNvSpPr/>
          <p:nvPr/>
        </p:nvSpPr>
        <p:spPr>
          <a:xfrm>
            <a:off x="3986472" y="4828512"/>
            <a:ext cx="5059066" cy="1531522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學校接政府機關委託案免營業稅</a:t>
            </a:r>
          </a:p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台科大證明文件</a:t>
            </a:r>
          </a:p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3.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免稅證明</a:t>
            </a:r>
          </a:p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4.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本校各種所得免納所得稅函</a:t>
            </a:r>
          </a:p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5.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專科以上學校辦理產學合作案徵免收營業税規定函</a:t>
            </a:r>
            <a:r>
              <a:rPr lang="en-US" altLang="zh-TW" sz="10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(109</a:t>
            </a:r>
            <a:r>
              <a:rPr lang="zh-TW" altLang="en-US" sz="10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年</a:t>
            </a:r>
            <a:r>
              <a:rPr lang="en-US" altLang="zh-TW" sz="10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r>
              <a:rPr lang="zh-TW" altLang="en-US" sz="10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月</a:t>
            </a:r>
            <a:r>
              <a:rPr lang="en-US" altLang="zh-TW" sz="10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26</a:t>
            </a:r>
            <a:r>
              <a:rPr lang="zh-TW" altLang="en-US" sz="10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日發布</a:t>
            </a:r>
            <a:r>
              <a:rPr lang="en-US" altLang="zh-TW" sz="10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</a:t>
            </a:r>
            <a:endParaRPr lang="zh-TW" altLang="en-US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912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26648" y="864797"/>
            <a:ext cx="8881078" cy="3059334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5753099" y="148254"/>
            <a:ext cx="3390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報告繳交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22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FE9E4A5-08F2-4150-BD5B-FDD0FAD5B15D}"/>
              </a:ext>
            </a:extLst>
          </p:cNvPr>
          <p:cNvSpPr/>
          <p:nvPr/>
        </p:nvSpPr>
        <p:spPr>
          <a:xfrm>
            <a:off x="111252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4C8ED0D-697C-48A7-99F6-327385D613E4}"/>
              </a:ext>
            </a:extLst>
          </p:cNvPr>
          <p:cNvSpPr/>
          <p:nvPr/>
        </p:nvSpPr>
        <p:spPr>
          <a:xfrm>
            <a:off x="1897380" y="3915963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DAC0C8D2-49DD-4C98-90B8-6334FF4E000C}"/>
              </a:ext>
            </a:extLst>
          </p:cNvPr>
          <p:cNvGrpSpPr/>
          <p:nvPr/>
        </p:nvGrpSpPr>
        <p:grpSpPr>
          <a:xfrm>
            <a:off x="357595" y="3758913"/>
            <a:ext cx="1296000" cy="360000"/>
            <a:chOff x="611060" y="1837273"/>
            <a:chExt cx="1670038" cy="367469"/>
          </a:xfrm>
        </p:grpSpPr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07CF2ABB-386C-4D43-9703-FE01A2D8355C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48608775-ACB1-48B1-8566-36D1A8D78D2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0" name="TextBox 20">
            <a:extLst>
              <a:ext uri="{FF2B5EF4-FFF2-40B4-BE49-F238E27FC236}">
                <a16:creationId xmlns:a16="http://schemas.microsoft.com/office/drawing/2014/main" id="{32AB6FC5-BAC6-4C98-97B9-371CB4F1302F}"/>
              </a:ext>
            </a:extLst>
          </p:cNvPr>
          <p:cNvSpPr txBox="1"/>
          <p:nvPr/>
        </p:nvSpPr>
        <p:spPr>
          <a:xfrm>
            <a:off x="626489" y="3791287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A8E70F1B-F390-4013-80CE-D206F7E11354}"/>
              </a:ext>
            </a:extLst>
          </p:cNvPr>
          <p:cNvSpPr/>
          <p:nvPr/>
        </p:nvSpPr>
        <p:spPr>
          <a:xfrm rot="5400000">
            <a:off x="542170" y="389123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DAB8BAB9-0141-4D9E-B6C5-D9B4D9B5C8A2}"/>
              </a:ext>
            </a:extLst>
          </p:cNvPr>
          <p:cNvGrpSpPr/>
          <p:nvPr/>
        </p:nvGrpSpPr>
        <p:grpSpPr>
          <a:xfrm>
            <a:off x="1985320" y="3758913"/>
            <a:ext cx="1579280" cy="360000"/>
            <a:chOff x="611060" y="1837273"/>
            <a:chExt cx="1670038" cy="367469"/>
          </a:xfrm>
        </p:grpSpPr>
        <p:sp>
          <p:nvSpPr>
            <p:cNvPr id="57" name="矩形: 圓角 56">
              <a:extLst>
                <a:ext uri="{FF2B5EF4-FFF2-40B4-BE49-F238E27FC236}">
                  <a16:creationId xmlns:a16="http://schemas.microsoft.com/office/drawing/2014/main" id="{5CD4056B-DE79-453C-9B25-07190781FB0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DDF0BA4C-86C7-4E2C-8F27-69D807D6D05A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59" name="TextBox 20">
            <a:extLst>
              <a:ext uri="{FF2B5EF4-FFF2-40B4-BE49-F238E27FC236}">
                <a16:creationId xmlns:a16="http://schemas.microsoft.com/office/drawing/2014/main" id="{1D0E7B9C-385B-4A4C-B00E-756DF43525DE}"/>
              </a:ext>
            </a:extLst>
          </p:cNvPr>
          <p:cNvSpPr txBox="1"/>
          <p:nvPr/>
        </p:nvSpPr>
        <p:spPr>
          <a:xfrm>
            <a:off x="2225956" y="3791287"/>
            <a:ext cx="129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隨文附件</a:t>
            </a:r>
          </a:p>
        </p:txBody>
      </p:sp>
      <p:sp>
        <p:nvSpPr>
          <p:cNvPr id="60" name="等腰三角形 59">
            <a:extLst>
              <a:ext uri="{FF2B5EF4-FFF2-40B4-BE49-F238E27FC236}">
                <a16:creationId xmlns:a16="http://schemas.microsoft.com/office/drawing/2014/main" id="{EC0FCA4E-DB4F-4371-BEC7-302C1EEA2910}"/>
              </a:ext>
            </a:extLst>
          </p:cNvPr>
          <p:cNvSpPr/>
          <p:nvPr/>
        </p:nvSpPr>
        <p:spPr>
          <a:xfrm rot="5400000">
            <a:off x="2145277" y="3891234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05BE9F3A-35A8-4F6F-9367-6A81CCA721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65" y="4210261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5" name="群組 64">
            <a:extLst>
              <a:ext uri="{FF2B5EF4-FFF2-40B4-BE49-F238E27FC236}">
                <a16:creationId xmlns:a16="http://schemas.microsoft.com/office/drawing/2014/main" id="{304E9062-1728-4A22-8091-A91B0A6FEC0F}"/>
              </a:ext>
            </a:extLst>
          </p:cNvPr>
          <p:cNvGrpSpPr/>
          <p:nvPr/>
        </p:nvGrpSpPr>
        <p:grpSpPr>
          <a:xfrm>
            <a:off x="3809594" y="4099063"/>
            <a:ext cx="5198129" cy="2457515"/>
            <a:chOff x="149165" y="4338701"/>
            <a:chExt cx="3307433" cy="2358616"/>
          </a:xfrm>
        </p:grpSpPr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B322657C-AE49-44C9-BCDE-135F8D39474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7" name="화살표: 위쪽 5">
              <a:extLst>
                <a:ext uri="{FF2B5EF4-FFF2-40B4-BE49-F238E27FC236}">
                  <a16:creationId xmlns:a16="http://schemas.microsoft.com/office/drawing/2014/main" id="{A0D44B84-E4FE-4C9E-A8D9-267DE9B56316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74" name="標題 1">
            <a:extLst>
              <a:ext uri="{FF2B5EF4-FFF2-40B4-BE49-F238E27FC236}">
                <a16:creationId xmlns:a16="http://schemas.microsoft.com/office/drawing/2014/main" id="{21C725AE-DBA6-4255-B2E5-25364B34EA61}"/>
              </a:ext>
            </a:extLst>
          </p:cNvPr>
          <p:cNvSpPr txBox="1">
            <a:spLocks/>
          </p:cNvSpPr>
          <p:nvPr/>
        </p:nvSpPr>
        <p:spPr>
          <a:xfrm>
            <a:off x="3889670" y="4160277"/>
            <a:ext cx="1312163" cy="360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ct val="120000"/>
              </a:lnSpc>
              <a:defRPr sz="1600" b="1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zh-TW" dirty="0"/>
              <a:t>【</a:t>
            </a:r>
            <a:r>
              <a:rPr lang="zh-TW" altLang="en-US" dirty="0"/>
              <a:t>補充說明</a:t>
            </a:r>
            <a:r>
              <a:rPr lang="en-US" altLang="zh-TW" dirty="0"/>
              <a:t>】</a:t>
            </a:r>
            <a:endParaRPr lang="zh-TW" altLang="en-US" dirty="0"/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D022D3D4-07FE-497A-9230-5A70433BFB37}"/>
              </a:ext>
            </a:extLst>
          </p:cNvPr>
          <p:cNvSpPr/>
          <p:nvPr/>
        </p:nvSpPr>
        <p:spPr>
          <a:xfrm>
            <a:off x="3949836" y="4571745"/>
            <a:ext cx="4866988" cy="450514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若有發文需求，請於取得核准簽後，備妥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核准簽呈影本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報告書  </a:t>
            </a:r>
            <a:r>
              <a:rPr lang="en-US" altLang="zh-TW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報告書封面影本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遞送產學處製作函稿。      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8B31235-767B-4DA7-9FC2-46C69165DD24}"/>
              </a:ext>
            </a:extLst>
          </p:cNvPr>
          <p:cNvSpPr/>
          <p:nvPr/>
        </p:nvSpPr>
        <p:spPr>
          <a:xfrm>
            <a:off x="3949836" y="5265165"/>
            <a:ext cx="4866988" cy="28219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t" anchorCtr="0">
            <a:noAutofit/>
          </a:bodyPr>
          <a:lstStyle/>
          <a:p>
            <a:pPr marL="265113" indent="-179388" defTabSz="1620042">
              <a:lnSpc>
                <a:spcPct val="130000"/>
              </a:lnSpc>
              <a:spcBef>
                <a:spcPct val="0"/>
              </a:spcBef>
              <a:buSzPct val="90000"/>
            </a:pPr>
            <a:r>
              <a:rPr lang="en-US" altLang="zh-TW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 若報告有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用印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需求，請改為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一層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決行。並請於簽呈上</a:t>
            </a:r>
            <a:r>
              <a:rPr lang="zh-TW" altLang="en-US" sz="12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加註</a:t>
            </a:r>
            <a:r>
              <a:rPr lang="zh-TW" altLang="en-US" sz="1200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</a:t>
            </a:r>
            <a:endParaRPr lang="en-US" altLang="zh-TW" sz="1200" b="1" dirty="0">
              <a:solidFill>
                <a:srgbClr val="FFC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6FC48F91-BB4C-430F-93BB-DEFFB7929DE8}"/>
              </a:ext>
            </a:extLst>
          </p:cNvPr>
          <p:cNvSpPr txBox="1"/>
          <p:nvPr/>
        </p:nvSpPr>
        <p:spPr>
          <a:xfrm>
            <a:off x="3821090" y="5539740"/>
            <a:ext cx="50424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/>
            <a:r>
              <a:rPr lang="zh-TW" altLang="en-US" sz="2000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「本報告係計畫主持人基於專業所出具，專業內容由主持人負責。」</a:t>
            </a:r>
            <a:endParaRPr lang="zh-TW" altLang="en-US" sz="2000" dirty="0"/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98AD6DCA-D06D-4EDE-B9EB-8B43320AA2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91584" y="4210577"/>
            <a:ext cx="1579281" cy="2232836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41" name="等腰三角形 40">
            <a:extLst>
              <a:ext uri="{FF2B5EF4-FFF2-40B4-BE49-F238E27FC236}">
                <a16:creationId xmlns:a16="http://schemas.microsoft.com/office/drawing/2014/main" id="{578F8800-1773-4096-8AE2-4017EE0D64F7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68017417-2D9B-436C-A009-DC393F4A8D12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如簽呈有發文需求，請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遞送產學處製作函稿：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A8DA49B2-62F5-4307-A728-031E890D4BD7}"/>
              </a:ext>
            </a:extLst>
          </p:cNvPr>
          <p:cNvSpPr/>
          <p:nvPr/>
        </p:nvSpPr>
        <p:spPr>
          <a:xfrm>
            <a:off x="6928581" y="1387065"/>
            <a:ext cx="2026298" cy="111720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030060B-D5F0-47A5-B01B-2D39BF13A202}"/>
              </a:ext>
            </a:extLst>
          </p:cNvPr>
          <p:cNvSpPr/>
          <p:nvPr/>
        </p:nvSpPr>
        <p:spPr>
          <a:xfrm>
            <a:off x="6909112" y="1389371"/>
            <a:ext cx="2041695" cy="987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隨文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報告書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隨文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附件影本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報告書</a:t>
            </a:r>
            <a:r>
              <a:rPr lang="zh-TW" altLang="en-US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封面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6" name="表格 45">
            <a:extLst>
              <a:ext uri="{FF2B5EF4-FFF2-40B4-BE49-F238E27FC236}">
                <a16:creationId xmlns:a16="http://schemas.microsoft.com/office/drawing/2014/main" id="{CFFB9082-CB8E-4CE0-A594-40B73C6661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0896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9B30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89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4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89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4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89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4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894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F4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72C3D678-6E8A-4614-8158-EE1DB3D76FBA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1E908790-CB69-401B-93CB-77771D4C434B}"/>
              </a:ext>
            </a:extLst>
          </p:cNvPr>
          <p:cNvSpPr/>
          <p:nvPr/>
        </p:nvSpPr>
        <p:spPr>
          <a:xfrm>
            <a:off x="1753967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155EBB42-7F6A-4DA9-AE1A-47995F582427}"/>
              </a:ext>
            </a:extLst>
          </p:cNvPr>
          <p:cNvSpPr/>
          <p:nvPr/>
        </p:nvSpPr>
        <p:spPr>
          <a:xfrm>
            <a:off x="1753967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18C7CEFF-C237-4BD3-B147-5AF555E0B54F}"/>
              </a:ext>
            </a:extLst>
          </p:cNvPr>
          <p:cNvSpPr/>
          <p:nvPr/>
        </p:nvSpPr>
        <p:spPr>
          <a:xfrm>
            <a:off x="2706530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會畢送決行</a:t>
            </a: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4B6345F8-66BF-495F-B6B0-3AB99558BC98}"/>
              </a:ext>
            </a:extLst>
          </p:cNvPr>
          <p:cNvSpPr/>
          <p:nvPr/>
        </p:nvSpPr>
        <p:spPr>
          <a:xfrm>
            <a:off x="2703179" y="2545401"/>
            <a:ext cx="648000" cy="2880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二層決行</a:t>
            </a:r>
            <a:b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產學長決行</a:t>
            </a:r>
            <a:r>
              <a:rPr lang="en-US" altLang="zh-TW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矩形: 圓角 69">
            <a:extLst>
              <a:ext uri="{FF2B5EF4-FFF2-40B4-BE49-F238E27FC236}">
                <a16:creationId xmlns:a16="http://schemas.microsoft.com/office/drawing/2014/main" id="{B94CADAB-DE94-4660-8C39-91662AAA4CD9}"/>
              </a:ext>
            </a:extLst>
          </p:cNvPr>
          <p:cNvSpPr/>
          <p:nvPr/>
        </p:nvSpPr>
        <p:spPr>
          <a:xfrm>
            <a:off x="3230435" y="1462462"/>
            <a:ext cx="1280260" cy="41295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   </a:t>
            </a:r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en-US" altLang="zh-TW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1" name="矩形: 圓角 70">
            <a:extLst>
              <a:ext uri="{FF2B5EF4-FFF2-40B4-BE49-F238E27FC236}">
                <a16:creationId xmlns:a16="http://schemas.microsoft.com/office/drawing/2014/main" id="{BA7AB75D-9D57-48FA-9C69-625A06370B3D}"/>
              </a:ext>
            </a:extLst>
          </p:cNvPr>
          <p:cNvSpPr/>
          <p:nvPr/>
        </p:nvSpPr>
        <p:spPr>
          <a:xfrm>
            <a:off x="4419012" y="2546681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7678BC2-72EC-4F21-BAE4-465FEA19044C}"/>
              </a:ext>
            </a:extLst>
          </p:cNvPr>
          <p:cNvSpPr/>
          <p:nvPr/>
        </p:nvSpPr>
        <p:spPr>
          <a:xfrm>
            <a:off x="5286955" y="2546681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75" name="矩形: 圓角 74">
            <a:extLst>
              <a:ext uri="{FF2B5EF4-FFF2-40B4-BE49-F238E27FC236}">
                <a16:creationId xmlns:a16="http://schemas.microsoft.com/office/drawing/2014/main" id="{DC2822B9-3898-4F51-B83D-8CE2916F6C6F}"/>
              </a:ext>
            </a:extLst>
          </p:cNvPr>
          <p:cNvSpPr/>
          <p:nvPr/>
        </p:nvSpPr>
        <p:spPr>
          <a:xfrm>
            <a:off x="6067384" y="3130176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6" name="直線單箭頭接點 75">
            <a:extLst>
              <a:ext uri="{FF2B5EF4-FFF2-40B4-BE49-F238E27FC236}">
                <a16:creationId xmlns:a16="http://schemas.microsoft.com/office/drawing/2014/main" id="{A6F833AF-D537-49CF-B3CF-B23D77E9C14A}"/>
              </a:ext>
            </a:extLst>
          </p:cNvPr>
          <p:cNvCxnSpPr>
            <a:cxnSpLocks/>
            <a:stCxn id="61" idx="3"/>
            <a:endCxn id="62" idx="1"/>
          </p:cNvCxnSpPr>
          <p:nvPr/>
        </p:nvCxnSpPr>
        <p:spPr>
          <a:xfrm flipV="1">
            <a:off x="1534192" y="1661608"/>
            <a:ext cx="219775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單箭頭接點 76">
            <a:extLst>
              <a:ext uri="{FF2B5EF4-FFF2-40B4-BE49-F238E27FC236}">
                <a16:creationId xmlns:a16="http://schemas.microsoft.com/office/drawing/2014/main" id="{68F068D2-1770-4ED5-815D-C9BE6F6EDC35}"/>
              </a:ext>
            </a:extLst>
          </p:cNvPr>
          <p:cNvCxnSpPr>
            <a:cxnSpLocks/>
            <a:stCxn id="63" idx="3"/>
            <a:endCxn id="64" idx="1"/>
          </p:cNvCxnSpPr>
          <p:nvPr/>
        </p:nvCxnSpPr>
        <p:spPr>
          <a:xfrm>
            <a:off x="2401967" y="2221357"/>
            <a:ext cx="3045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接點: 肘形 77">
            <a:extLst>
              <a:ext uri="{FF2B5EF4-FFF2-40B4-BE49-F238E27FC236}">
                <a16:creationId xmlns:a16="http://schemas.microsoft.com/office/drawing/2014/main" id="{0BB32085-8524-40AC-9796-D69DDA4CD8D3}"/>
              </a:ext>
            </a:extLst>
          </p:cNvPr>
          <p:cNvCxnSpPr>
            <a:cxnSpLocks/>
            <a:stCxn id="69" idx="3"/>
            <a:endCxn id="70" idx="2"/>
          </p:cNvCxnSpPr>
          <p:nvPr/>
        </p:nvCxnSpPr>
        <p:spPr>
          <a:xfrm flipV="1">
            <a:off x="3351179" y="1875420"/>
            <a:ext cx="519386" cy="81398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接點: 肘形 78">
            <a:extLst>
              <a:ext uri="{FF2B5EF4-FFF2-40B4-BE49-F238E27FC236}">
                <a16:creationId xmlns:a16="http://schemas.microsoft.com/office/drawing/2014/main" id="{DC51E742-41D3-446C-A216-27D01A6C02A4}"/>
              </a:ext>
            </a:extLst>
          </p:cNvPr>
          <p:cNvCxnSpPr>
            <a:cxnSpLocks/>
            <a:stCxn id="69" idx="2"/>
            <a:endCxn id="71" idx="2"/>
          </p:cNvCxnSpPr>
          <p:nvPr/>
        </p:nvCxnSpPr>
        <p:spPr>
          <a:xfrm rot="16200000" flipH="1">
            <a:off x="3884455" y="1976124"/>
            <a:ext cx="1280" cy="1715833"/>
          </a:xfrm>
          <a:prstGeom prst="bentConnector3">
            <a:avLst>
              <a:gd name="adj1" fmla="val 19907813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C551C327-E2AD-42BB-8D8E-B429280FD6D1}"/>
              </a:ext>
            </a:extLst>
          </p:cNvPr>
          <p:cNvSpPr/>
          <p:nvPr/>
        </p:nvSpPr>
        <p:spPr>
          <a:xfrm>
            <a:off x="5343388" y="3243221"/>
            <a:ext cx="647999" cy="116816"/>
          </a:xfrm>
          <a:prstGeom prst="roundRect">
            <a:avLst/>
          </a:prstGeom>
          <a:solidFill>
            <a:srgbClr val="EDF4D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82" name="直線單箭頭接點 81">
            <a:extLst>
              <a:ext uri="{FF2B5EF4-FFF2-40B4-BE49-F238E27FC236}">
                <a16:creationId xmlns:a16="http://schemas.microsoft.com/office/drawing/2014/main" id="{E1A3E6A4-06D7-4617-9890-273762236A4A}"/>
              </a:ext>
            </a:extLst>
          </p:cNvPr>
          <p:cNvCxnSpPr>
            <a:cxnSpLocks/>
            <a:stCxn id="71" idx="3"/>
            <a:endCxn id="72" idx="1"/>
          </p:cNvCxnSpPr>
          <p:nvPr/>
        </p:nvCxnSpPr>
        <p:spPr>
          <a:xfrm>
            <a:off x="5067012" y="2690681"/>
            <a:ext cx="21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直線單箭頭接點 82">
            <a:extLst>
              <a:ext uri="{FF2B5EF4-FFF2-40B4-BE49-F238E27FC236}">
                <a16:creationId xmlns:a16="http://schemas.microsoft.com/office/drawing/2014/main" id="{6FA40639-6A5A-4466-B957-5E3C93CD8C5F}"/>
              </a:ext>
            </a:extLst>
          </p:cNvPr>
          <p:cNvCxnSpPr>
            <a:cxnSpLocks/>
            <a:stCxn id="64" idx="2"/>
            <a:endCxn id="69" idx="0"/>
          </p:cNvCxnSpPr>
          <p:nvPr/>
        </p:nvCxnSpPr>
        <p:spPr>
          <a:xfrm flipH="1">
            <a:off x="3027179" y="2365357"/>
            <a:ext cx="3351" cy="180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矩形 83">
            <a:extLst>
              <a:ext uri="{FF2B5EF4-FFF2-40B4-BE49-F238E27FC236}">
                <a16:creationId xmlns:a16="http://schemas.microsoft.com/office/drawing/2014/main" id="{60167F6B-A088-4410-9E98-682334B8D769}"/>
              </a:ext>
            </a:extLst>
          </p:cNvPr>
          <p:cNvSpPr/>
          <p:nvPr/>
        </p:nvSpPr>
        <p:spPr>
          <a:xfrm>
            <a:off x="6909113" y="2098962"/>
            <a:ext cx="20262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報告書影本僅提供封面或首頁，供文書組留存即可。</a:t>
            </a:r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400" dirty="0"/>
          </a:p>
        </p:txBody>
      </p:sp>
      <p:cxnSp>
        <p:nvCxnSpPr>
          <p:cNvPr id="85" name="直線單箭頭接點 84">
            <a:extLst>
              <a:ext uri="{FF2B5EF4-FFF2-40B4-BE49-F238E27FC236}">
                <a16:creationId xmlns:a16="http://schemas.microsoft.com/office/drawing/2014/main" id="{FE71E330-668C-4CA6-83F3-4049C40ADCF8}"/>
              </a:ext>
            </a:extLst>
          </p:cNvPr>
          <p:cNvCxnSpPr>
            <a:cxnSpLocks/>
            <a:stCxn id="62" idx="2"/>
            <a:endCxn id="63" idx="0"/>
          </p:cNvCxnSpPr>
          <p:nvPr/>
        </p:nvCxnSpPr>
        <p:spPr>
          <a:xfrm>
            <a:off x="2077967" y="1805608"/>
            <a:ext cx="0" cy="2717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接點: 肘形 85">
            <a:extLst>
              <a:ext uri="{FF2B5EF4-FFF2-40B4-BE49-F238E27FC236}">
                <a16:creationId xmlns:a16="http://schemas.microsoft.com/office/drawing/2014/main" id="{C79EB902-089E-4ACA-A8E5-C617FDFB9F8E}"/>
              </a:ext>
            </a:extLst>
          </p:cNvPr>
          <p:cNvCxnSpPr>
            <a:cxnSpLocks/>
            <a:stCxn id="72" idx="3"/>
            <a:endCxn id="75" idx="0"/>
          </p:cNvCxnSpPr>
          <p:nvPr/>
        </p:nvCxnSpPr>
        <p:spPr>
          <a:xfrm>
            <a:off x="5934955" y="2690681"/>
            <a:ext cx="456429" cy="43949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8" name="矩形: 圓角 87">
            <a:extLst>
              <a:ext uri="{FF2B5EF4-FFF2-40B4-BE49-F238E27FC236}">
                <a16:creationId xmlns:a16="http://schemas.microsoft.com/office/drawing/2014/main" id="{4F9C9F00-1443-4B0E-94C7-978379886C05}"/>
              </a:ext>
            </a:extLst>
          </p:cNvPr>
          <p:cNvSpPr/>
          <p:nvPr/>
        </p:nvSpPr>
        <p:spPr>
          <a:xfrm>
            <a:off x="3685969" y="3023151"/>
            <a:ext cx="405632" cy="107335"/>
          </a:xfrm>
          <a:prstGeom prst="roundRect">
            <a:avLst/>
          </a:prstGeom>
          <a:solidFill>
            <a:srgbClr val="EDF4D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製作函稿</a:t>
            </a: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AF3EC2EB-55AF-4866-885A-BC62F090CD07}"/>
              </a:ext>
            </a:extLst>
          </p:cNvPr>
          <p:cNvSpPr/>
          <p:nvPr/>
        </p:nvSpPr>
        <p:spPr>
          <a:xfrm>
            <a:off x="3076856" y="3117623"/>
            <a:ext cx="1623858" cy="150597"/>
          </a:xfrm>
          <a:prstGeom prst="roundRect">
            <a:avLst/>
          </a:prstGeom>
          <a:solidFill>
            <a:srgbClr val="EDF4D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報告書正本、報告書封面影本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EED3F26C-85DC-4DC3-BFB2-17B88B5E418F}"/>
              </a:ext>
            </a:extLst>
          </p:cNvPr>
          <p:cNvSpPr/>
          <p:nvPr/>
        </p:nvSpPr>
        <p:spPr>
          <a:xfrm>
            <a:off x="6926019" y="2549544"/>
            <a:ext cx="2026298" cy="1000986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/>
          <a:lstStyle/>
          <a:p>
            <a:pPr algn="ctr"/>
            <a:endParaRPr lang="zh-TW" altLang="en-US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1DF5EFE4-4129-4B48-AFE6-53A8C5A2C160}"/>
              </a:ext>
            </a:extLst>
          </p:cNvPr>
          <p:cNvSpPr/>
          <p:nvPr/>
        </p:nvSpPr>
        <p:spPr>
          <a:xfrm>
            <a:off x="6909113" y="2776013"/>
            <a:ext cx="1492590" cy="44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印製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函稿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7881E8BC-660A-4B0A-A596-05AA449EB845}"/>
              </a:ext>
            </a:extLst>
          </p:cNvPr>
          <p:cNvSpPr/>
          <p:nvPr/>
        </p:nvSpPr>
        <p:spPr>
          <a:xfrm>
            <a:off x="6851181" y="2571434"/>
            <a:ext cx="19656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【</a:t>
            </a: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決行後，產學處協助事項</a:t>
            </a: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】</a:t>
            </a: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endParaRPr lang="zh-TW" altLang="en-US" sz="2400" u="sng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5EA22D9A-43E8-438C-9A0E-42071AF5A1D0}"/>
              </a:ext>
            </a:extLst>
          </p:cNvPr>
          <p:cNvSpPr/>
          <p:nvPr/>
        </p:nvSpPr>
        <p:spPr>
          <a:xfrm>
            <a:off x="6909113" y="3264371"/>
            <a:ext cx="20262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核准簽呈請承辦人自行留存。</a:t>
            </a:r>
            <a:r>
              <a:rPr lang="en-US" altLang="zh-TW" sz="10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400" dirty="0"/>
          </a:p>
        </p:txBody>
      </p:sp>
      <p:sp>
        <p:nvSpPr>
          <p:cNvPr id="80" name="矩形: 圓角 79">
            <a:extLst>
              <a:ext uri="{FF2B5EF4-FFF2-40B4-BE49-F238E27FC236}">
                <a16:creationId xmlns:a16="http://schemas.microsoft.com/office/drawing/2014/main" id="{C5159703-55D6-48F2-A0E4-8DE22CC57C00}"/>
              </a:ext>
            </a:extLst>
          </p:cNvPr>
          <p:cNvSpPr/>
          <p:nvPr/>
        </p:nvSpPr>
        <p:spPr>
          <a:xfrm>
            <a:off x="3564785" y="3243221"/>
            <a:ext cx="648000" cy="101900"/>
          </a:xfrm>
          <a:prstGeom prst="roundRect">
            <a:avLst/>
          </a:prstGeom>
          <a:solidFill>
            <a:srgbClr val="EDF4D8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15DC4F3-A884-44C8-AE2C-ED3B51FD019E}"/>
              </a:ext>
            </a:extLst>
          </p:cNvPr>
          <p:cNvSpPr/>
          <p:nvPr/>
        </p:nvSpPr>
        <p:spPr>
          <a:xfrm>
            <a:off x="5605386" y="4292703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報告類請印</a:t>
            </a:r>
            <a:r>
              <a:rPr lang="zh-TW" altLang="en-US" b="1" dirty="0">
                <a:gradFill>
                  <a:gsLst>
                    <a:gs pos="100000">
                      <a:schemeClr val="bg1"/>
                    </a:gs>
                    <a:gs pos="0">
                      <a:srgbClr val="8ECFC5"/>
                    </a:gs>
                  </a:gsLst>
                  <a:lin ang="5400000" scaled="0"/>
                </a:gra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封面或首頁</a:t>
            </a:r>
            <a:r>
              <a:rPr lang="zh-TW" altLang="en-US" b="1" dirty="0">
                <a:solidFill>
                  <a:srgbClr val="FFC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即可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97053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8">
            <a:extLst>
              <a:ext uri="{FF2B5EF4-FFF2-40B4-BE49-F238E27FC236}">
                <a16:creationId xmlns:a16="http://schemas.microsoft.com/office/drawing/2014/main" id="{4349CC49-FF58-4E09-887A-88405FFDCC8F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880ED6F-4540-400B-A90A-517ACE1ED015}"/>
              </a:ext>
            </a:extLst>
          </p:cNvPr>
          <p:cNvSpPr txBox="1"/>
          <p:nvPr/>
        </p:nvSpPr>
        <p:spPr>
          <a:xfrm>
            <a:off x="5466523" y="173646"/>
            <a:ext cx="3677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已用印合約遞送</a:t>
            </a:r>
            <a:r>
              <a:rPr lang="en-US" altLang="zh-TW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請款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4128BA57-9AD4-4916-A8FC-89D708F7E9BB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09A3D94D-76F3-4501-B1D3-C99FBF63F9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6970658-ECFB-46F6-A02B-F9C90F32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23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8C8BB317-E802-4184-B566-BED795ADE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7"/>
          <a:stretch/>
        </p:blipFill>
        <p:spPr>
          <a:xfrm>
            <a:off x="690839" y="709952"/>
            <a:ext cx="7287479" cy="5759450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2FCEB414-E617-4632-944C-601550179487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BED9D47-DF61-4D14-838F-6FD47DE94B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B033C69-4FA6-480C-A989-084D19458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D1DE39-3552-4305-BD66-7D99C9848857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主聘系所、主計室、出納組、產學營運處企業服務中心</a:t>
            </a:r>
            <a:endParaRPr lang="en-US" altLang="zh-TW" dirty="0"/>
          </a:p>
        </p:txBody>
      </p:sp>
      <p:sp>
        <p:nvSpPr>
          <p:cNvPr id="20" name="等腰三角形 19">
            <a:extLst>
              <a:ext uri="{FF2B5EF4-FFF2-40B4-BE49-F238E27FC236}">
                <a16:creationId xmlns:a16="http://schemas.microsoft.com/office/drawing/2014/main" id="{84ECFD20-1CE4-4A78-AB6D-B354D62D444C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2025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EB0A21A-1ADC-4EEE-9744-97E34ED7A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02"/>
          <a:stretch/>
        </p:blipFill>
        <p:spPr>
          <a:xfrm>
            <a:off x="691400" y="765176"/>
            <a:ext cx="7742336" cy="5693538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1F67DA1-72F8-4651-856E-ABB403C3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24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E2D9F0FF-0C21-4FED-B9BE-40D8C98265F4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DB93FCA7-289F-4B51-935C-46690296F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4C4E60B5-C9E5-4C6A-84F9-6CE27E807B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19" name="TextBox 38">
            <a:extLst>
              <a:ext uri="{FF2B5EF4-FFF2-40B4-BE49-F238E27FC236}">
                <a16:creationId xmlns:a16="http://schemas.microsoft.com/office/drawing/2014/main" id="{0A86B48E-A2DB-4113-9139-06081DFA7217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C06C78D-FA86-4BCE-9EE8-2D6AC9677F47}"/>
              </a:ext>
            </a:extLst>
          </p:cNvPr>
          <p:cNvSpPr txBox="1"/>
          <p:nvPr/>
        </p:nvSpPr>
        <p:spPr>
          <a:xfrm>
            <a:off x="6394175" y="174273"/>
            <a:ext cx="2849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已用印合約遞送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D44C6734-2B81-4BE6-9D74-F217A84EBE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" name="TextBox 35">
            <a:extLst>
              <a:ext uri="{FF2B5EF4-FFF2-40B4-BE49-F238E27FC236}">
                <a16:creationId xmlns:a16="http://schemas.microsoft.com/office/drawing/2014/main" id="{4FB7B2BC-CEDB-47D4-9C41-B77D670882F5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DA7C44B-037A-49DA-BB18-FD2D046E2042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主聘系所、主計室、產學營運處企業服務中心</a:t>
            </a:r>
            <a:endParaRPr lang="en-US" altLang="zh-TW" dirty="0"/>
          </a:p>
        </p:txBody>
      </p:sp>
      <p:sp>
        <p:nvSpPr>
          <p:cNvPr id="14" name="等腰三角形 13">
            <a:extLst>
              <a:ext uri="{FF2B5EF4-FFF2-40B4-BE49-F238E27FC236}">
                <a16:creationId xmlns:a16="http://schemas.microsoft.com/office/drawing/2014/main" id="{61D4C393-9C4D-4ADE-8B7B-306E570F3EE0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0251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9D887FD-A3FB-4361-AC89-0CAB0AC92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0"/>
          <a:stretch/>
        </p:blipFill>
        <p:spPr>
          <a:xfrm>
            <a:off x="684212" y="765175"/>
            <a:ext cx="7328635" cy="57594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F4F0A1-A30F-4FB0-B3C9-160D314A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25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F756436-ED9A-4592-A8CB-74AA0C63CF1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4B48A54-C12D-4413-90A9-71D11B52F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BAEBC4E-F19A-4990-9FCC-CE6AA9BF6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15" name="TextBox 38">
            <a:extLst>
              <a:ext uri="{FF2B5EF4-FFF2-40B4-BE49-F238E27FC236}">
                <a16:creationId xmlns:a16="http://schemas.microsoft.com/office/drawing/2014/main" id="{B9243B6A-4EE7-4BCD-9428-BAD0E9F789DC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0326EFA-A49B-4A8B-AE75-4C2A1F016CEE}"/>
              </a:ext>
            </a:extLst>
          </p:cNvPr>
          <p:cNvSpPr txBox="1"/>
          <p:nvPr/>
        </p:nvSpPr>
        <p:spPr>
          <a:xfrm>
            <a:off x="5446643" y="174273"/>
            <a:ext cx="3697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待用印合約遞送</a:t>
            </a:r>
            <a:r>
              <a:rPr lang="en-US" altLang="zh-TW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請款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D73FBA54-A644-4F73-962C-A50D6760FD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" name="TextBox 35">
            <a:extLst>
              <a:ext uri="{FF2B5EF4-FFF2-40B4-BE49-F238E27FC236}">
                <a16:creationId xmlns:a16="http://schemas.microsoft.com/office/drawing/2014/main" id="{87C92F02-27F2-47E5-A40F-5E42D5D96F7F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4C6E47E-E7B2-4296-B601-D755379FF22E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主聘系所、主計室、出納組、產學營運處企業服務中心</a:t>
            </a:r>
            <a:endParaRPr lang="en-US" altLang="zh-TW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FEE1F13C-23A2-49E5-8B71-3D6411FDE8FC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1867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9FA492-5AE4-4158-8539-2EEF2B65D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85"/>
          <a:stretch/>
        </p:blipFill>
        <p:spPr>
          <a:xfrm>
            <a:off x="684213" y="759634"/>
            <a:ext cx="7868330" cy="576577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25BE535-ADB1-4410-90A2-30B860EF0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26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FE45349-E01F-4803-A2BC-65D068F199EC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0EFC47C-F385-4383-8F7B-7F4A4B1A1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3B330B6-3385-4209-97A3-2BEEADB57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12" name="TextBox 38">
            <a:extLst>
              <a:ext uri="{FF2B5EF4-FFF2-40B4-BE49-F238E27FC236}">
                <a16:creationId xmlns:a16="http://schemas.microsoft.com/office/drawing/2014/main" id="{F6F48AA9-37C3-44A4-B7D0-BFB911AC4505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2D6D17C-48B0-4A8F-BD5E-7A1B872A145D}"/>
              </a:ext>
            </a:extLst>
          </p:cNvPr>
          <p:cNvSpPr txBox="1"/>
          <p:nvPr/>
        </p:nvSpPr>
        <p:spPr>
          <a:xfrm>
            <a:off x="6380921" y="175184"/>
            <a:ext cx="280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待用印合約遞送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19" name="圖形 18">
            <a:extLst>
              <a:ext uri="{FF2B5EF4-FFF2-40B4-BE49-F238E27FC236}">
                <a16:creationId xmlns:a16="http://schemas.microsoft.com/office/drawing/2014/main" id="{7A851D20-ACFC-4B36-86E0-70545EF546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4" name="TextBox 35">
            <a:extLst>
              <a:ext uri="{FF2B5EF4-FFF2-40B4-BE49-F238E27FC236}">
                <a16:creationId xmlns:a16="http://schemas.microsoft.com/office/drawing/2014/main" id="{BA1DBB39-B152-4462-8178-DA328728F926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4F1D1AC-C4CD-45FE-B9AF-652EB9D38963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主聘系所、主計室、產學營運處企業服務中心</a:t>
            </a:r>
            <a:endParaRPr lang="en-US" altLang="zh-TW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D39FAA69-7DB6-4ACD-9724-FCA60C707170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6243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17B06C2-B802-43BD-9928-FE370FC4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93"/>
          <a:stretch/>
        </p:blipFill>
        <p:spPr>
          <a:xfrm>
            <a:off x="684213" y="765175"/>
            <a:ext cx="7323634" cy="575945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C9FBB19-21E6-40BE-9B4B-A322EA813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27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2367B5DD-CA14-4C20-B7DD-18CB6F37C4FB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AA2049B-1515-46DA-B7C3-5FBB6FBC8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F23FC621-8A99-422E-9589-974588817D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11" name="TextBox 38">
            <a:extLst>
              <a:ext uri="{FF2B5EF4-FFF2-40B4-BE49-F238E27FC236}">
                <a16:creationId xmlns:a16="http://schemas.microsoft.com/office/drawing/2014/main" id="{795FF0D9-F7E4-49B2-8426-88A4DB5CD299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C51005C-1735-45DF-A3D3-5AD92177FA88}"/>
              </a:ext>
            </a:extLst>
          </p:cNvPr>
          <p:cNvSpPr txBox="1"/>
          <p:nvPr/>
        </p:nvSpPr>
        <p:spPr>
          <a:xfrm>
            <a:off x="6478100" y="174273"/>
            <a:ext cx="2672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報告繳交</a:t>
            </a:r>
            <a:r>
              <a:rPr lang="en-US" altLang="zh-TW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+</a:t>
            </a:r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請款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E9E826C5-34EA-4CC0-AA79-C5E5F1397A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6" name="TextBox 35">
            <a:extLst>
              <a:ext uri="{FF2B5EF4-FFF2-40B4-BE49-F238E27FC236}">
                <a16:creationId xmlns:a16="http://schemas.microsoft.com/office/drawing/2014/main" id="{B5798B01-C45E-48FB-83DB-B35CC0D7C09A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BFD6F0F-DB81-4FE7-B11F-EC5DE2EC9F7A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主聘系所、主計室、出納組、產學營運處企業服務中心</a:t>
            </a:r>
            <a:endParaRPr lang="en-US" altLang="zh-TW" dirty="0"/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74DF95F7-AB80-4271-85D0-8488EAF9FFB5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1820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E0430E-DC5A-43A8-A339-B39E4693F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16"/>
          <a:stretch/>
        </p:blipFill>
        <p:spPr>
          <a:xfrm>
            <a:off x="684212" y="765175"/>
            <a:ext cx="7759473" cy="57594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4CBFB-6A80-473B-898D-3676B903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28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2D200D34-77A7-41BA-B89A-2694CEC27B71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63A2D60E-F301-4C6D-9ECD-CF5295491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C89D4AF-479B-4970-98F8-FF5490811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10" name="TextBox 38">
            <a:extLst>
              <a:ext uri="{FF2B5EF4-FFF2-40B4-BE49-F238E27FC236}">
                <a16:creationId xmlns:a16="http://schemas.microsoft.com/office/drawing/2014/main" id="{832EC8FA-F637-4BBA-BFED-4A3F4ACE4366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399E1C9-35D9-40D9-BEFD-DEC837B41B43}"/>
              </a:ext>
            </a:extLst>
          </p:cNvPr>
          <p:cNvSpPr txBox="1"/>
          <p:nvPr/>
        </p:nvSpPr>
        <p:spPr>
          <a:xfrm>
            <a:off x="7441095" y="180947"/>
            <a:ext cx="171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報告繳交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3C8A48CF-00E1-4B9F-92DE-26733E443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5" name="TextBox 35">
            <a:extLst>
              <a:ext uri="{FF2B5EF4-FFF2-40B4-BE49-F238E27FC236}">
                <a16:creationId xmlns:a16="http://schemas.microsoft.com/office/drawing/2014/main" id="{EF29FE91-C14F-42DA-A634-806DFC8BA61D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A24D7B-1F34-4F86-BDB5-C2F47A2B2BFB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主聘系所、產學營運處企業服務中心</a:t>
            </a:r>
            <a:endParaRPr lang="en-US" altLang="zh-TW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39C9D00C-559E-4CE9-8B9B-355809F1BC75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7946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B0D279F-79E1-48CC-ACBE-A4D20B951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39"/>
          <a:stretch/>
        </p:blipFill>
        <p:spPr>
          <a:xfrm>
            <a:off x="684213" y="765175"/>
            <a:ext cx="7792600" cy="575945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FBC0E85-6F29-45BD-848E-6F3225B8D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29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229119F-9DB3-4BE5-A22F-4AF7E2481E6B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C656259-FED9-4815-9A08-93C9C7BB6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61A7F79-ACE5-414E-B464-C4C01AAA7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8" name="TextBox 38">
            <a:extLst>
              <a:ext uri="{FF2B5EF4-FFF2-40B4-BE49-F238E27FC236}">
                <a16:creationId xmlns:a16="http://schemas.microsoft.com/office/drawing/2014/main" id="{B52C6B25-EC76-4FD0-B8DC-8326F5A6C530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E998F7BF-2BC5-4992-9DD2-09494881193E}"/>
              </a:ext>
            </a:extLst>
          </p:cNvPr>
          <p:cNvSpPr txBox="1"/>
          <p:nvPr/>
        </p:nvSpPr>
        <p:spPr>
          <a:xfrm>
            <a:off x="8195239" y="172368"/>
            <a:ext cx="948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請款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50A61286-3EA3-416D-BC59-A926CEE28F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3" name="TextBox 35">
            <a:extLst>
              <a:ext uri="{FF2B5EF4-FFF2-40B4-BE49-F238E27FC236}">
                <a16:creationId xmlns:a16="http://schemas.microsoft.com/office/drawing/2014/main" id="{7024F2D9-C0E1-43D1-8B95-FBB2E8DF66EE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76E801E-A853-4612-A838-B3A78A222348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主聘系所、主計室、出納組、產學營運處企業服務中心</a:t>
            </a:r>
            <a:endParaRPr lang="en-US" altLang="zh-TW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25CD1EE4-6B3F-4E98-934C-9BF06BC9ECCE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697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>
            <a:extLst>
              <a:ext uri="{FF2B5EF4-FFF2-40B4-BE49-F238E27FC236}">
                <a16:creationId xmlns:a16="http://schemas.microsoft.com/office/drawing/2014/main" id="{06F8A714-2989-400D-A799-6A3C12BA5776}"/>
              </a:ext>
            </a:extLst>
          </p:cNvPr>
          <p:cNvSpPr/>
          <p:nvPr/>
        </p:nvSpPr>
        <p:spPr>
          <a:xfrm>
            <a:off x="299764" y="934579"/>
            <a:ext cx="8580411" cy="2659700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24D42E-EEA8-4EFE-A5A5-FE50BE44AC4A}"/>
              </a:ext>
            </a:extLst>
          </p:cNvPr>
          <p:cNvSpPr/>
          <p:nvPr/>
        </p:nvSpPr>
        <p:spPr>
          <a:xfrm>
            <a:off x="382149" y="1006063"/>
            <a:ext cx="8403136" cy="250179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CF5591B-6C27-49AF-B1AE-26114F6D49BE}"/>
              </a:ext>
            </a:extLst>
          </p:cNvPr>
          <p:cNvSpPr txBox="1"/>
          <p:nvPr/>
        </p:nvSpPr>
        <p:spPr>
          <a:xfrm>
            <a:off x="871116" y="1321525"/>
            <a:ext cx="5436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1E845332-1775-443B-9614-A8F969FF1679}"/>
              </a:ext>
            </a:extLst>
          </p:cNvPr>
          <p:cNvSpPr txBox="1"/>
          <p:nvPr/>
        </p:nvSpPr>
        <p:spPr>
          <a:xfrm>
            <a:off x="1362643" y="1294595"/>
            <a:ext cx="21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簽約建案</a:t>
            </a:r>
            <a:r>
              <a:rPr lang="en-US" altLang="zh-TW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投標案執行</a:t>
            </a: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CABEC723-7D93-49C6-B3CC-95DF5AF2EDFA}"/>
              </a:ext>
            </a:extLst>
          </p:cNvPr>
          <p:cNvCxnSpPr>
            <a:cxnSpLocks/>
          </p:cNvCxnSpPr>
          <p:nvPr/>
        </p:nvCxnSpPr>
        <p:spPr>
          <a:xfrm>
            <a:off x="1454963" y="1588375"/>
            <a:ext cx="4167163" cy="0"/>
          </a:xfrm>
          <a:prstGeom prst="straightConnector1">
            <a:avLst/>
          </a:prstGeom>
          <a:ln w="19050">
            <a:solidFill>
              <a:srgbClr val="2F528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3">
            <a:extLst>
              <a:ext uri="{FF2B5EF4-FFF2-40B4-BE49-F238E27FC236}">
                <a16:creationId xmlns:a16="http://schemas.microsoft.com/office/drawing/2014/main" id="{C07360CD-8961-4426-9EE2-BDE2C47B7D1F}"/>
              </a:ext>
            </a:extLst>
          </p:cNvPr>
          <p:cNvSpPr txBox="1"/>
          <p:nvPr/>
        </p:nvSpPr>
        <p:spPr>
          <a:xfrm>
            <a:off x="1362643" y="1649903"/>
            <a:ext cx="3209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具有合約性質之文件用印</a:t>
            </a:r>
          </a:p>
          <a:p>
            <a:r>
              <a:rPr lang="en-US" altLang="zh-TW" sz="8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(ex:</a:t>
            </a:r>
            <a:r>
              <a:rPr lang="zh-TW" altLang="en-US" sz="8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合作備忘錄</a:t>
            </a:r>
            <a:r>
              <a:rPr lang="en-US" altLang="zh-TW" sz="8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zh-TW" altLang="en-US" sz="8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同意書</a:t>
            </a:r>
            <a:r>
              <a:rPr lang="en-US" altLang="zh-TW" sz="8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zh-TW" altLang="en-US" sz="8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意向書、保密協議、增補協議、切結書</a:t>
            </a:r>
            <a:r>
              <a:rPr lang="en-US" altLang="zh-TW" sz="8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69A430B5-FC12-46B8-963B-D981A56377EB}"/>
              </a:ext>
            </a:extLst>
          </p:cNvPr>
          <p:cNvSpPr txBox="1"/>
          <p:nvPr/>
        </p:nvSpPr>
        <p:spPr>
          <a:xfrm>
            <a:off x="1362643" y="2194327"/>
            <a:ext cx="3974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減價驗收</a:t>
            </a:r>
            <a:r>
              <a:rPr lang="en-US" altLang="zh-TW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撤案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F6904367-39F0-435B-8FDA-5417840716D5}"/>
              </a:ext>
            </a:extLst>
          </p:cNvPr>
          <p:cNvSpPr txBox="1"/>
          <p:nvPr/>
        </p:nvSpPr>
        <p:spPr>
          <a:xfrm>
            <a:off x="1362643" y="2654931"/>
            <a:ext cx="216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超過計畫期限之計畫異動</a:t>
            </a: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A7F3BBD7-537E-42C3-A347-88EF640C7377}"/>
              </a:ext>
            </a:extLst>
          </p:cNvPr>
          <p:cNvSpPr txBox="1"/>
          <p:nvPr/>
        </p:nvSpPr>
        <p:spPr>
          <a:xfrm>
            <a:off x="1362643" y="3115535"/>
            <a:ext cx="185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結案</a:t>
            </a:r>
            <a:endParaRPr lang="en-US" altLang="zh-TW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A75AFF70-5E8B-4B6F-92C1-47F6EE82138B}"/>
              </a:ext>
            </a:extLst>
          </p:cNvPr>
          <p:cNvSpPr txBox="1"/>
          <p:nvPr/>
        </p:nvSpPr>
        <p:spPr>
          <a:xfrm>
            <a:off x="579016" y="3142465"/>
            <a:ext cx="8357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137E4A25-0795-4026-9A53-ACFFA1131785}"/>
              </a:ext>
            </a:extLst>
          </p:cNvPr>
          <p:cNvSpPr txBox="1"/>
          <p:nvPr/>
        </p:nvSpPr>
        <p:spPr>
          <a:xfrm>
            <a:off x="833410" y="2221257"/>
            <a:ext cx="581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D172BF8-02AB-4870-BD4A-4110C25CA477}"/>
              </a:ext>
            </a:extLst>
          </p:cNvPr>
          <p:cNvSpPr txBox="1"/>
          <p:nvPr/>
        </p:nvSpPr>
        <p:spPr>
          <a:xfrm>
            <a:off x="833410" y="1760653"/>
            <a:ext cx="581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295599F-104D-4378-AA84-11FB97C83396}"/>
              </a:ext>
            </a:extLst>
          </p:cNvPr>
          <p:cNvSpPr txBox="1"/>
          <p:nvPr/>
        </p:nvSpPr>
        <p:spPr>
          <a:xfrm>
            <a:off x="833410" y="2681861"/>
            <a:ext cx="581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紙本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68DEBB80-F0AD-4327-BF66-446A04C9AA1B}"/>
              </a:ext>
            </a:extLst>
          </p:cNvPr>
          <p:cNvSpPr txBox="1"/>
          <p:nvPr/>
        </p:nvSpPr>
        <p:spPr>
          <a:xfrm>
            <a:off x="2956764" y="689357"/>
            <a:ext cx="46942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一層決行：須完成所有行政單位會辦後，再遞送主任祕書室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由校長決行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08F98E08-4057-4C58-9243-86317A1FE1E8}"/>
              </a:ext>
            </a:extLst>
          </p:cNvPr>
          <p:cNvSpPr txBox="1"/>
          <p:nvPr/>
        </p:nvSpPr>
        <p:spPr>
          <a:xfrm>
            <a:off x="4123636" y="1321525"/>
            <a:ext cx="8397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制式表格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23BD3EF-8E81-4BB4-8F1A-6B6CAF5BB1AA}"/>
              </a:ext>
            </a:extLst>
          </p:cNvPr>
          <p:cNvSpPr txBox="1"/>
          <p:nvPr/>
        </p:nvSpPr>
        <p:spPr>
          <a:xfrm>
            <a:off x="4123636" y="3142465"/>
            <a:ext cx="8397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制式表格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559DF174-073F-4AE4-9270-EAFE3EC01E25}"/>
              </a:ext>
            </a:extLst>
          </p:cNvPr>
          <p:cNvSpPr txBox="1"/>
          <p:nvPr/>
        </p:nvSpPr>
        <p:spPr>
          <a:xfrm>
            <a:off x="4382032" y="2221257"/>
            <a:ext cx="581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專簽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1A657C19-D356-41ED-8C17-A909D57CFC1B}"/>
              </a:ext>
            </a:extLst>
          </p:cNvPr>
          <p:cNvSpPr txBox="1"/>
          <p:nvPr/>
        </p:nvSpPr>
        <p:spPr>
          <a:xfrm>
            <a:off x="4382032" y="1760653"/>
            <a:ext cx="581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專簽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A7F7350-6D73-4F79-9E16-908CEF0D5ACA}"/>
              </a:ext>
            </a:extLst>
          </p:cNvPr>
          <p:cNvSpPr txBox="1"/>
          <p:nvPr/>
        </p:nvSpPr>
        <p:spPr>
          <a:xfrm>
            <a:off x="4382032" y="2681861"/>
            <a:ext cx="5813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專簽</a:t>
            </a:r>
            <a:r>
              <a:rPr lang="en-US" altLang="zh-TW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1097739" y="747731"/>
            <a:ext cx="1870467" cy="418247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1288253" y="779808"/>
            <a:ext cx="1684346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dirty="0">
                <a:solidFill>
                  <a:srgbClr val="2F528F"/>
                </a:solidFill>
              </a:rPr>
              <a:t>一</a:t>
            </a:r>
            <a:r>
              <a:rPr lang="zh-TW" altLang="en-US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層決行</a:t>
            </a: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1407084" y="910531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6215451" y="170380"/>
            <a:ext cx="2982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solidFill>
                    <a:srgbClr val="4472C4"/>
                  </a:solidFill>
                </a:ln>
                <a:solidFill>
                  <a:srgbClr val="4472C4"/>
                </a:solidFill>
                <a:latin typeface="方正兰亭黑_GBK"/>
                <a:ea typeface="微軟正黑體" panose="020B0604030504040204" pitchFamily="34" charset="-120"/>
              </a:rPr>
              <a:t>依決行層級</a:t>
            </a:r>
            <a:r>
              <a:rPr lang="zh-TW" altLang="en-US" sz="2800" b="1" dirty="0">
                <a:ln w="6350">
                  <a:solidFill>
                    <a:srgbClr val="4472C4"/>
                  </a:solidFill>
                </a:ln>
                <a:solidFill>
                  <a:srgbClr val="4472C4"/>
                </a:solidFill>
                <a:latin typeface="方正兰亭黑_GBK"/>
                <a:ea typeface="微軟正黑體" panose="020B0604030504040204" pitchFamily="34" charset="-120"/>
              </a:rPr>
              <a:t>區分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2E8E6AD8-FC30-4B61-A69E-EBEFD4063DCB}"/>
              </a:ext>
            </a:extLst>
          </p:cNvPr>
          <p:cNvSpPr txBox="1"/>
          <p:nvPr/>
        </p:nvSpPr>
        <p:spPr>
          <a:xfrm>
            <a:off x="4867746" y="1321525"/>
            <a:ext cx="835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校長決行</a:t>
            </a:r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577D7EF9-C27A-4918-BECE-2D7464AA7E76}"/>
              </a:ext>
            </a:extLst>
          </p:cNvPr>
          <p:cNvSpPr txBox="1"/>
          <p:nvPr/>
        </p:nvSpPr>
        <p:spPr>
          <a:xfrm>
            <a:off x="4867746" y="1776760"/>
            <a:ext cx="835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校長決行</a:t>
            </a:r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CC0B0957-774F-4AEC-A1C6-35C2D7ECD074}"/>
              </a:ext>
            </a:extLst>
          </p:cNvPr>
          <p:cNvSpPr txBox="1"/>
          <p:nvPr/>
        </p:nvSpPr>
        <p:spPr>
          <a:xfrm>
            <a:off x="4867746" y="2231995"/>
            <a:ext cx="835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校長決行</a:t>
            </a:r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6201DDC7-DCD4-4BC9-B96A-9A22AA92E748}"/>
              </a:ext>
            </a:extLst>
          </p:cNvPr>
          <p:cNvSpPr txBox="1"/>
          <p:nvPr/>
        </p:nvSpPr>
        <p:spPr>
          <a:xfrm>
            <a:off x="4867746" y="2687230"/>
            <a:ext cx="835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校長決行</a:t>
            </a:r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1233C8F9-F4CA-44FA-AD47-AE9B026DB9DD}"/>
              </a:ext>
            </a:extLst>
          </p:cNvPr>
          <p:cNvSpPr txBox="1"/>
          <p:nvPr/>
        </p:nvSpPr>
        <p:spPr>
          <a:xfrm>
            <a:off x="4867746" y="3142465"/>
            <a:ext cx="835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校長決行</a:t>
            </a:r>
            <a:r>
              <a:rPr lang="en-US" altLang="zh-TW" sz="105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</p:txBody>
      </p:sp>
      <p:cxnSp>
        <p:nvCxnSpPr>
          <p:cNvPr id="105" name="直線單箭頭接點 104">
            <a:extLst>
              <a:ext uri="{FF2B5EF4-FFF2-40B4-BE49-F238E27FC236}">
                <a16:creationId xmlns:a16="http://schemas.microsoft.com/office/drawing/2014/main" id="{94FA7B81-C369-44BF-993C-5F107FE8F4A0}"/>
              </a:ext>
            </a:extLst>
          </p:cNvPr>
          <p:cNvCxnSpPr>
            <a:cxnSpLocks/>
          </p:cNvCxnSpPr>
          <p:nvPr/>
        </p:nvCxnSpPr>
        <p:spPr>
          <a:xfrm>
            <a:off x="1454963" y="2041500"/>
            <a:ext cx="4167163" cy="0"/>
          </a:xfrm>
          <a:prstGeom prst="straightConnector1">
            <a:avLst/>
          </a:prstGeom>
          <a:ln w="19050">
            <a:solidFill>
              <a:srgbClr val="2F528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單箭頭接點 105">
            <a:extLst>
              <a:ext uri="{FF2B5EF4-FFF2-40B4-BE49-F238E27FC236}">
                <a16:creationId xmlns:a16="http://schemas.microsoft.com/office/drawing/2014/main" id="{EAD17852-700C-4B0E-8571-0B71E4F2A284}"/>
              </a:ext>
            </a:extLst>
          </p:cNvPr>
          <p:cNvCxnSpPr>
            <a:cxnSpLocks/>
          </p:cNvCxnSpPr>
          <p:nvPr/>
        </p:nvCxnSpPr>
        <p:spPr>
          <a:xfrm>
            <a:off x="1431324" y="2489589"/>
            <a:ext cx="4167163" cy="0"/>
          </a:xfrm>
          <a:prstGeom prst="straightConnector1">
            <a:avLst/>
          </a:prstGeom>
          <a:ln w="19050">
            <a:solidFill>
              <a:srgbClr val="2F528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線單箭頭接點 106">
            <a:extLst>
              <a:ext uri="{FF2B5EF4-FFF2-40B4-BE49-F238E27FC236}">
                <a16:creationId xmlns:a16="http://schemas.microsoft.com/office/drawing/2014/main" id="{2F68E2A1-3A1C-44BB-B8AB-598BF12A6EB1}"/>
              </a:ext>
            </a:extLst>
          </p:cNvPr>
          <p:cNvCxnSpPr>
            <a:cxnSpLocks/>
          </p:cNvCxnSpPr>
          <p:nvPr/>
        </p:nvCxnSpPr>
        <p:spPr>
          <a:xfrm>
            <a:off x="1454963" y="2947750"/>
            <a:ext cx="4167163" cy="0"/>
          </a:xfrm>
          <a:prstGeom prst="straightConnector1">
            <a:avLst/>
          </a:prstGeom>
          <a:ln w="19050">
            <a:solidFill>
              <a:srgbClr val="2F528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2CD9E105-92C7-48B5-ADB8-FB5B32B17DAA}"/>
              </a:ext>
            </a:extLst>
          </p:cNvPr>
          <p:cNvCxnSpPr>
            <a:cxnSpLocks/>
          </p:cNvCxnSpPr>
          <p:nvPr/>
        </p:nvCxnSpPr>
        <p:spPr>
          <a:xfrm>
            <a:off x="1454963" y="3400875"/>
            <a:ext cx="4167163" cy="0"/>
          </a:xfrm>
          <a:prstGeom prst="straightConnector1">
            <a:avLst/>
          </a:prstGeom>
          <a:ln w="19050">
            <a:solidFill>
              <a:srgbClr val="2F528F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D2A441F0-0B5C-4AF2-85E8-034132A44BC2}"/>
              </a:ext>
            </a:extLst>
          </p:cNvPr>
          <p:cNvGrpSpPr/>
          <p:nvPr/>
        </p:nvGrpSpPr>
        <p:grpSpPr>
          <a:xfrm>
            <a:off x="299764" y="3725886"/>
            <a:ext cx="8580411" cy="2827510"/>
            <a:chOff x="299764" y="3725886"/>
            <a:chExt cx="8580411" cy="2827510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B1E5CE99-0307-4B8B-9EFA-0137E52A104D}"/>
                </a:ext>
              </a:extLst>
            </p:cNvPr>
            <p:cNvSpPr/>
            <p:nvPr/>
          </p:nvSpPr>
          <p:spPr>
            <a:xfrm>
              <a:off x="299764" y="3965297"/>
              <a:ext cx="8580411" cy="25880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DE9C2C3-709C-44A2-8FF0-ED83131BC729}"/>
                </a:ext>
              </a:extLst>
            </p:cNvPr>
            <p:cNvSpPr/>
            <p:nvPr/>
          </p:nvSpPr>
          <p:spPr>
            <a:xfrm>
              <a:off x="384041" y="4039252"/>
              <a:ext cx="8401226" cy="243444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17" name="群組 116">
              <a:extLst>
                <a:ext uri="{FF2B5EF4-FFF2-40B4-BE49-F238E27FC236}">
                  <a16:creationId xmlns:a16="http://schemas.microsoft.com/office/drawing/2014/main" id="{E9799427-9BAC-4156-B4A0-DE6EA6E170BA}"/>
                </a:ext>
              </a:extLst>
            </p:cNvPr>
            <p:cNvGrpSpPr/>
            <p:nvPr/>
          </p:nvGrpSpPr>
          <p:grpSpPr>
            <a:xfrm>
              <a:off x="1097739" y="3764188"/>
              <a:ext cx="1870467" cy="418247"/>
              <a:chOff x="611060" y="1837273"/>
              <a:chExt cx="1670038" cy="367469"/>
            </a:xfrm>
          </p:grpSpPr>
          <p:sp>
            <p:nvSpPr>
              <p:cNvPr id="118" name="矩形: 圓角 117">
                <a:extLst>
                  <a:ext uri="{FF2B5EF4-FFF2-40B4-BE49-F238E27FC236}">
                    <a16:creationId xmlns:a16="http://schemas.microsoft.com/office/drawing/2014/main" id="{25C4DF93-C697-4EA7-8159-2B3B9456762E}"/>
                  </a:ext>
                </a:extLst>
              </p:cNvPr>
              <p:cNvSpPr/>
              <p:nvPr/>
            </p:nvSpPr>
            <p:spPr>
              <a:xfrm>
                <a:off x="611060" y="1837273"/>
                <a:ext cx="1670038" cy="36746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C465F22A-7FF5-4453-82F4-D6077243D357}"/>
                  </a:ext>
                </a:extLst>
              </p:cNvPr>
              <p:cNvSpPr/>
              <p:nvPr/>
            </p:nvSpPr>
            <p:spPr>
              <a:xfrm>
                <a:off x="637250" y="1866977"/>
                <a:ext cx="1617659" cy="3199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</p:grpSp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E7ACA89D-D1F5-4AAC-8E95-AC4B1E9D6EC8}"/>
                </a:ext>
              </a:extLst>
            </p:cNvPr>
            <p:cNvSpPr txBox="1"/>
            <p:nvPr/>
          </p:nvSpPr>
          <p:spPr>
            <a:xfrm>
              <a:off x="1431324" y="4262474"/>
              <a:ext cx="22070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請款</a:t>
              </a:r>
              <a:r>
                <a:rPr lang="en-US" altLang="zh-TW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</a:t>
              </a:r>
              <a:r>
                <a:rPr lang="zh-TW" altLang="en-US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收據作廢</a:t>
              </a:r>
              <a:r>
                <a:rPr lang="en-US" altLang="zh-TW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/</a:t>
              </a:r>
              <a:r>
                <a:rPr lang="zh-TW" altLang="en-US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重開</a:t>
              </a:r>
              <a:r>
                <a:rPr lang="en-US" altLang="zh-TW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</p:txBody>
        </p:sp>
        <p:sp>
          <p:nvSpPr>
            <p:cNvPr id="13" name="TextBox 20">
              <a:extLst>
                <a:ext uri="{FF2B5EF4-FFF2-40B4-BE49-F238E27FC236}">
                  <a16:creationId xmlns:a16="http://schemas.microsoft.com/office/drawing/2014/main" id="{5FC16AF4-15B9-49BE-B279-95BC73D62E62}"/>
                </a:ext>
              </a:extLst>
            </p:cNvPr>
            <p:cNvSpPr txBox="1"/>
            <p:nvPr/>
          </p:nvSpPr>
          <p:spPr>
            <a:xfrm>
              <a:off x="1288253" y="3788645"/>
              <a:ext cx="168434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TW"/>
              </a:defPPr>
              <a:lvl1pPr>
                <a:defRPr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ctr"/>
              <a:r>
                <a:rPr lang="zh-TW" altLang="en-US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二層決行</a:t>
              </a:r>
            </a:p>
          </p:txBody>
        </p:sp>
        <p:cxnSp>
          <p:nvCxnSpPr>
            <p:cNvPr id="16" name="直線單箭頭接點 15">
              <a:extLst>
                <a:ext uri="{FF2B5EF4-FFF2-40B4-BE49-F238E27FC236}">
                  <a16:creationId xmlns:a16="http://schemas.microsoft.com/office/drawing/2014/main" id="{495402FC-75B1-43F1-AA25-1E806A0F507C}"/>
                </a:ext>
              </a:extLst>
            </p:cNvPr>
            <p:cNvCxnSpPr>
              <a:cxnSpLocks/>
            </p:cNvCxnSpPr>
            <p:nvPr/>
          </p:nvCxnSpPr>
          <p:spPr>
            <a:xfrm>
              <a:off x="1511826" y="4554214"/>
              <a:ext cx="2611810" cy="0"/>
            </a:xfrm>
            <a:prstGeom prst="straightConnector1">
              <a:avLst/>
            </a:prstGeom>
            <a:ln w="19050">
              <a:solidFill>
                <a:srgbClr val="2F528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等腰三角形 16">
              <a:extLst>
                <a:ext uri="{FF2B5EF4-FFF2-40B4-BE49-F238E27FC236}">
                  <a16:creationId xmlns:a16="http://schemas.microsoft.com/office/drawing/2014/main" id="{A98D4698-329E-4B90-9D1A-FFB8F1300E26}"/>
                </a:ext>
              </a:extLst>
            </p:cNvPr>
            <p:cNvSpPr/>
            <p:nvPr/>
          </p:nvSpPr>
          <p:spPr>
            <a:xfrm rot="5400000">
              <a:off x="1407084" y="3926988"/>
              <a:ext cx="107469" cy="92646"/>
            </a:xfrm>
            <a:prstGeom prst="triangle">
              <a:avLst/>
            </a:prstGeom>
            <a:solidFill>
              <a:srgbClr val="CD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AD18A766-DD31-4797-A681-6F76A8F60E41}"/>
                </a:ext>
              </a:extLst>
            </p:cNvPr>
            <p:cNvSpPr txBox="1"/>
            <p:nvPr/>
          </p:nvSpPr>
          <p:spPr>
            <a:xfrm>
              <a:off x="1431325" y="4717199"/>
              <a:ext cx="185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異動申請</a:t>
              </a:r>
              <a:endParaRPr lang="en-US" altLang="zh-TW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3">
              <a:extLst>
                <a:ext uri="{FF2B5EF4-FFF2-40B4-BE49-F238E27FC236}">
                  <a16:creationId xmlns:a16="http://schemas.microsoft.com/office/drawing/2014/main" id="{4FA5F7CB-F4DE-4409-9A05-3956B504835D}"/>
                </a:ext>
              </a:extLst>
            </p:cNvPr>
            <p:cNvSpPr txBox="1"/>
            <p:nvPr/>
          </p:nvSpPr>
          <p:spPr>
            <a:xfrm>
              <a:off x="1431325" y="5210024"/>
              <a:ext cx="185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研究獎助生簽聘</a:t>
              </a:r>
              <a:endParaRPr lang="en-US" altLang="zh-TW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2597016F-6138-433A-A465-A95D6A926870}"/>
                </a:ext>
              </a:extLst>
            </p:cNvPr>
            <p:cNvSpPr txBox="1"/>
            <p:nvPr/>
          </p:nvSpPr>
          <p:spPr>
            <a:xfrm>
              <a:off x="1431325" y="5657129"/>
              <a:ext cx="185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投標文件用印申請</a:t>
              </a:r>
              <a:endParaRPr lang="en-US" altLang="zh-TW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720125CE-D4B5-43E3-AA8C-89EF2B163E06}"/>
                </a:ext>
              </a:extLst>
            </p:cNvPr>
            <p:cNvSpPr txBox="1"/>
            <p:nvPr/>
          </p:nvSpPr>
          <p:spPr>
            <a:xfrm>
              <a:off x="1431325" y="6081374"/>
              <a:ext cx="1857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 dirty="0">
                  <a:solidFill>
                    <a:srgbClr val="2F528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報告繳交</a:t>
              </a:r>
              <a:endParaRPr lang="en-US" altLang="zh-TW" sz="1400" b="1" dirty="0">
                <a:solidFill>
                  <a:srgbClr val="2F52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197C3ECE-D5E8-441B-ADF2-953267856A9D}"/>
                </a:ext>
              </a:extLst>
            </p:cNvPr>
            <p:cNvSpPr txBox="1"/>
            <p:nvPr/>
          </p:nvSpPr>
          <p:spPr>
            <a:xfrm>
              <a:off x="3416615" y="4289404"/>
              <a:ext cx="792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制式表格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E29BBEC2-C1E7-4D7A-B1EB-EB7E0E4C85F4}"/>
                </a:ext>
              </a:extLst>
            </p:cNvPr>
            <p:cNvSpPr txBox="1"/>
            <p:nvPr/>
          </p:nvSpPr>
          <p:spPr>
            <a:xfrm>
              <a:off x="3416615" y="4726492"/>
              <a:ext cx="792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制式表格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D6C3A38A-EAFF-40E7-AC4F-167D084C3C30}"/>
                </a:ext>
              </a:extLst>
            </p:cNvPr>
            <p:cNvSpPr txBox="1"/>
            <p:nvPr/>
          </p:nvSpPr>
          <p:spPr>
            <a:xfrm>
              <a:off x="3416615" y="5225196"/>
              <a:ext cx="792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系統匯出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8B0CB5FD-9204-4BA6-817F-3DC20424FB5F}"/>
                </a:ext>
              </a:extLst>
            </p:cNvPr>
            <p:cNvSpPr txBox="1"/>
            <p:nvPr/>
          </p:nvSpPr>
          <p:spPr>
            <a:xfrm>
              <a:off x="3416615" y="5678180"/>
              <a:ext cx="792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制式表格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483DDFF7-0800-4061-B0A2-D680D655ECF9}"/>
                </a:ext>
              </a:extLst>
            </p:cNvPr>
            <p:cNvSpPr txBox="1"/>
            <p:nvPr/>
          </p:nvSpPr>
          <p:spPr>
            <a:xfrm>
              <a:off x="3416615" y="6108304"/>
              <a:ext cx="7920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制式表格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DA25B05F-437A-46D7-A27C-6608C5E9DBA1}"/>
                </a:ext>
              </a:extLst>
            </p:cNvPr>
            <p:cNvSpPr txBox="1"/>
            <p:nvPr/>
          </p:nvSpPr>
          <p:spPr>
            <a:xfrm>
              <a:off x="2956764" y="3725886"/>
              <a:ext cx="536430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050" b="1">
                  <a:solidFill>
                    <a:srgbClr val="B6DC5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二層決行：一級單位主管</a:t>
              </a:r>
              <a:r>
                <a:rPr lang="en-US" altLang="zh-TW" dirty="0"/>
                <a:t>(</a:t>
              </a:r>
              <a:r>
                <a:rPr lang="zh-TW" altLang="en-US" dirty="0"/>
                <a:t>產學長、研發長、各學院院長</a:t>
              </a:r>
              <a:r>
                <a:rPr lang="en-US" altLang="zh-TW" dirty="0"/>
                <a:t>)</a:t>
              </a:r>
              <a:r>
                <a:rPr lang="zh-TW" altLang="en-US" dirty="0"/>
                <a:t>決行</a:t>
              </a:r>
              <a:endParaRPr lang="en-US" altLang="zh-TW" dirty="0"/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D32547BB-2630-4B28-8A24-7CD204EC2A6B}"/>
                </a:ext>
              </a:extLst>
            </p:cNvPr>
            <p:cNvSpPr txBox="1"/>
            <p:nvPr/>
          </p:nvSpPr>
          <p:spPr>
            <a:xfrm>
              <a:off x="4247019" y="4289404"/>
              <a:ext cx="10626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產學長決行</a:t>
              </a:r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229DEC29-2B5F-464C-BBB6-EC795F37F9D7}"/>
                </a:ext>
              </a:extLst>
            </p:cNvPr>
            <p:cNvSpPr txBox="1"/>
            <p:nvPr/>
          </p:nvSpPr>
          <p:spPr>
            <a:xfrm>
              <a:off x="5201316" y="4430103"/>
              <a:ext cx="21324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展延、經費變更→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產學長決行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72E1C486-07EA-4F15-91B5-4466E125F30A}"/>
                </a:ext>
              </a:extLst>
            </p:cNvPr>
            <p:cNvSpPr txBox="1"/>
            <p:nvPr/>
          </p:nvSpPr>
          <p:spPr>
            <a:xfrm>
              <a:off x="4247018" y="5225196"/>
              <a:ext cx="423986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各教學單位院長決行</a:t>
              </a:r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校級中心案件 </a:t>
              </a:r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&amp; 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大學研究計畫由研發長決行</a:t>
              </a:r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2D11F85A-854A-442F-BB2B-B40EADF1B4D4}"/>
                </a:ext>
              </a:extLst>
            </p:cNvPr>
            <p:cNvSpPr txBox="1"/>
            <p:nvPr/>
          </p:nvSpPr>
          <p:spPr>
            <a:xfrm>
              <a:off x="4247019" y="5678180"/>
              <a:ext cx="10626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產學長決行</a:t>
              </a:r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AFC5C54F-F5CF-4390-93A7-B9A92510F92A}"/>
                </a:ext>
              </a:extLst>
            </p:cNvPr>
            <p:cNvSpPr txBox="1"/>
            <p:nvPr/>
          </p:nvSpPr>
          <p:spPr>
            <a:xfrm>
              <a:off x="4247019" y="6108304"/>
              <a:ext cx="10626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產學長決行</a:t>
              </a:r>
              <a:r>
                <a:rPr lang="en-US" altLang="zh-TW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DC101F3E-C483-4800-AA82-4F910E792F92}"/>
                </a:ext>
              </a:extLst>
            </p:cNvPr>
            <p:cNvSpPr txBox="1"/>
            <p:nvPr/>
          </p:nvSpPr>
          <p:spPr>
            <a:xfrm>
              <a:off x="5201316" y="4626609"/>
              <a:ext cx="251073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只有人員異動→各教學單位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院長決行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8CD37ABB-DCB3-46A8-B845-9B02FE53E71F}"/>
                </a:ext>
              </a:extLst>
            </p:cNvPr>
            <p:cNvSpPr txBox="1"/>
            <p:nvPr/>
          </p:nvSpPr>
          <p:spPr>
            <a:xfrm>
              <a:off x="5201316" y="4823115"/>
              <a:ext cx="309380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校級中心案件辦理人員異動→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研發長決行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015B94DF-5CB2-446D-AB24-79AE01CECF3D}"/>
                </a:ext>
              </a:extLst>
            </p:cNvPr>
            <p:cNvSpPr txBox="1"/>
            <p:nvPr/>
          </p:nvSpPr>
          <p:spPr>
            <a:xfrm>
              <a:off x="5201316" y="5019620"/>
              <a:ext cx="309380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校級中心案件辦理展延、經費變更→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產學長決行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58" name="等腰三角形 57">
              <a:extLst>
                <a:ext uri="{FF2B5EF4-FFF2-40B4-BE49-F238E27FC236}">
                  <a16:creationId xmlns:a16="http://schemas.microsoft.com/office/drawing/2014/main" id="{BFF81E49-7B8C-4BCA-B15E-8F32552F464C}"/>
                </a:ext>
              </a:extLst>
            </p:cNvPr>
            <p:cNvSpPr/>
            <p:nvPr/>
          </p:nvSpPr>
          <p:spPr>
            <a:xfrm rot="5400000">
              <a:off x="4326434" y="4814631"/>
              <a:ext cx="107469" cy="92646"/>
            </a:xfrm>
            <a:prstGeom prst="triangle">
              <a:avLst/>
            </a:prstGeom>
            <a:solidFill>
              <a:srgbClr val="CD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59" name="接點: 肘形 58">
              <a:extLst>
                <a:ext uri="{FF2B5EF4-FFF2-40B4-BE49-F238E27FC236}">
                  <a16:creationId xmlns:a16="http://schemas.microsoft.com/office/drawing/2014/main" id="{F1790174-B000-4F19-92E8-EC96E452EC5D}"/>
                </a:ext>
              </a:extLst>
            </p:cNvPr>
            <p:cNvCxnSpPr>
              <a:cxnSpLocks/>
              <a:stCxn id="58" idx="0"/>
              <a:endCxn id="46" idx="1"/>
            </p:cNvCxnSpPr>
            <p:nvPr/>
          </p:nvCxnSpPr>
          <p:spPr>
            <a:xfrm flipV="1">
              <a:off x="4426492" y="4557061"/>
              <a:ext cx="774824" cy="303894"/>
            </a:xfrm>
            <a:prstGeom prst="bentConnector3">
              <a:avLst>
                <a:gd name="adj1" fmla="val 50000"/>
              </a:avLst>
            </a:prstGeom>
            <a:ln w="6350"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接點: 肘形 59">
              <a:extLst>
                <a:ext uri="{FF2B5EF4-FFF2-40B4-BE49-F238E27FC236}">
                  <a16:creationId xmlns:a16="http://schemas.microsoft.com/office/drawing/2014/main" id="{AEB289F7-76CF-495B-AB04-94B9A279AD09}"/>
                </a:ext>
              </a:extLst>
            </p:cNvPr>
            <p:cNvCxnSpPr>
              <a:cxnSpLocks/>
              <a:stCxn id="58" idx="0"/>
              <a:endCxn id="50" idx="1"/>
            </p:cNvCxnSpPr>
            <p:nvPr/>
          </p:nvCxnSpPr>
          <p:spPr>
            <a:xfrm flipV="1">
              <a:off x="4426492" y="4753567"/>
              <a:ext cx="774824" cy="107388"/>
            </a:xfrm>
            <a:prstGeom prst="bentConnector3">
              <a:avLst>
                <a:gd name="adj1" fmla="val 50000"/>
              </a:avLst>
            </a:prstGeom>
            <a:ln w="6350"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接點: 肘形 60">
              <a:extLst>
                <a:ext uri="{FF2B5EF4-FFF2-40B4-BE49-F238E27FC236}">
                  <a16:creationId xmlns:a16="http://schemas.microsoft.com/office/drawing/2014/main" id="{0F5906D0-4C46-4F82-9F33-D4FDEA9C8990}"/>
                </a:ext>
              </a:extLst>
            </p:cNvPr>
            <p:cNvCxnSpPr>
              <a:cxnSpLocks/>
              <a:endCxn id="51" idx="1"/>
            </p:cNvCxnSpPr>
            <p:nvPr/>
          </p:nvCxnSpPr>
          <p:spPr>
            <a:xfrm>
              <a:off x="4510312" y="4860953"/>
              <a:ext cx="691004" cy="89120"/>
            </a:xfrm>
            <a:prstGeom prst="bentConnector3">
              <a:avLst>
                <a:gd name="adj1" fmla="val 43935"/>
              </a:avLst>
            </a:prstGeom>
            <a:ln w="6350"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接點: 肘形 61">
              <a:extLst>
                <a:ext uri="{FF2B5EF4-FFF2-40B4-BE49-F238E27FC236}">
                  <a16:creationId xmlns:a16="http://schemas.microsoft.com/office/drawing/2014/main" id="{D7BF8927-FE06-4FC0-93B8-17DB5D1CE223}"/>
                </a:ext>
              </a:extLst>
            </p:cNvPr>
            <p:cNvCxnSpPr>
              <a:cxnSpLocks/>
              <a:stCxn id="58" idx="0"/>
              <a:endCxn id="52" idx="1"/>
            </p:cNvCxnSpPr>
            <p:nvPr/>
          </p:nvCxnSpPr>
          <p:spPr>
            <a:xfrm>
              <a:off x="4426492" y="4860955"/>
              <a:ext cx="774824" cy="285623"/>
            </a:xfrm>
            <a:prstGeom prst="bentConnector3">
              <a:avLst>
                <a:gd name="adj1" fmla="val 50000"/>
              </a:avLst>
            </a:prstGeom>
            <a:ln w="6350">
              <a:headEnd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A2FDB4C0-46A6-4469-850E-7DAA3D12D7DD}"/>
                </a:ext>
              </a:extLst>
            </p:cNvPr>
            <p:cNvSpPr txBox="1"/>
            <p:nvPr/>
          </p:nvSpPr>
          <p:spPr>
            <a:xfrm>
              <a:off x="895955" y="4271984"/>
              <a:ext cx="5436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543CB99F-950A-440F-B6D6-D96EBCA69491}"/>
                </a:ext>
              </a:extLst>
            </p:cNvPr>
            <p:cNvSpPr txBox="1"/>
            <p:nvPr/>
          </p:nvSpPr>
          <p:spPr>
            <a:xfrm>
              <a:off x="603855" y="6092924"/>
              <a:ext cx="8357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線上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DDCFEC13-B881-4050-AEF2-B5585B235B78}"/>
                </a:ext>
              </a:extLst>
            </p:cNvPr>
            <p:cNvSpPr txBox="1"/>
            <p:nvPr/>
          </p:nvSpPr>
          <p:spPr>
            <a:xfrm>
              <a:off x="858249" y="5225196"/>
              <a:ext cx="5813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76" name="文字方塊 75">
              <a:extLst>
                <a:ext uri="{FF2B5EF4-FFF2-40B4-BE49-F238E27FC236}">
                  <a16:creationId xmlns:a16="http://schemas.microsoft.com/office/drawing/2014/main" id="{D51023B6-8068-4C17-A116-F34EA35DB92D}"/>
                </a:ext>
              </a:extLst>
            </p:cNvPr>
            <p:cNvSpPr txBox="1"/>
            <p:nvPr/>
          </p:nvSpPr>
          <p:spPr>
            <a:xfrm>
              <a:off x="858249" y="4711112"/>
              <a:ext cx="5813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sp>
          <p:nvSpPr>
            <p:cNvPr id="77" name="文字方塊 76">
              <a:extLst>
                <a:ext uri="{FF2B5EF4-FFF2-40B4-BE49-F238E27FC236}">
                  <a16:creationId xmlns:a16="http://schemas.microsoft.com/office/drawing/2014/main" id="{57FD1B21-511D-42F0-8E46-51FCAA1EE01A}"/>
                </a:ext>
              </a:extLst>
            </p:cNvPr>
            <p:cNvSpPr txBox="1"/>
            <p:nvPr/>
          </p:nvSpPr>
          <p:spPr>
            <a:xfrm>
              <a:off x="858249" y="5662800"/>
              <a:ext cx="58138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紙本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  <p:cxnSp>
          <p:nvCxnSpPr>
            <p:cNvPr id="111" name="直線單箭頭接點 110">
              <a:extLst>
                <a:ext uri="{FF2B5EF4-FFF2-40B4-BE49-F238E27FC236}">
                  <a16:creationId xmlns:a16="http://schemas.microsoft.com/office/drawing/2014/main" id="{1F5D9C45-AFA0-44D7-B04B-39C01D86F08C}"/>
                </a:ext>
              </a:extLst>
            </p:cNvPr>
            <p:cNvCxnSpPr>
              <a:cxnSpLocks/>
            </p:cNvCxnSpPr>
            <p:nvPr/>
          </p:nvCxnSpPr>
          <p:spPr>
            <a:xfrm>
              <a:off x="1511826" y="4988554"/>
              <a:ext cx="2611810" cy="0"/>
            </a:xfrm>
            <a:prstGeom prst="straightConnector1">
              <a:avLst/>
            </a:prstGeom>
            <a:ln w="19050">
              <a:solidFill>
                <a:srgbClr val="2F528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單箭頭接點 111">
              <a:extLst>
                <a:ext uri="{FF2B5EF4-FFF2-40B4-BE49-F238E27FC236}">
                  <a16:creationId xmlns:a16="http://schemas.microsoft.com/office/drawing/2014/main" id="{8E5FF7AD-1817-490F-97CF-E2B5C6A41F9C}"/>
                </a:ext>
              </a:extLst>
            </p:cNvPr>
            <p:cNvCxnSpPr>
              <a:cxnSpLocks/>
            </p:cNvCxnSpPr>
            <p:nvPr/>
          </p:nvCxnSpPr>
          <p:spPr>
            <a:xfrm>
              <a:off x="1511826" y="5468614"/>
              <a:ext cx="2611810" cy="0"/>
            </a:xfrm>
            <a:prstGeom prst="straightConnector1">
              <a:avLst/>
            </a:prstGeom>
            <a:ln w="19050">
              <a:solidFill>
                <a:srgbClr val="2F528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12">
              <a:extLst>
                <a:ext uri="{FF2B5EF4-FFF2-40B4-BE49-F238E27FC236}">
                  <a16:creationId xmlns:a16="http://schemas.microsoft.com/office/drawing/2014/main" id="{B25706E0-BF44-4408-9DE0-CDDA2258DEB9}"/>
                </a:ext>
              </a:extLst>
            </p:cNvPr>
            <p:cNvCxnSpPr>
              <a:cxnSpLocks/>
            </p:cNvCxnSpPr>
            <p:nvPr/>
          </p:nvCxnSpPr>
          <p:spPr>
            <a:xfrm>
              <a:off x="1511826" y="5910574"/>
              <a:ext cx="2611810" cy="0"/>
            </a:xfrm>
            <a:prstGeom prst="straightConnector1">
              <a:avLst/>
            </a:prstGeom>
            <a:ln w="19050">
              <a:solidFill>
                <a:srgbClr val="2F528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單箭頭接點 113">
              <a:extLst>
                <a:ext uri="{FF2B5EF4-FFF2-40B4-BE49-F238E27FC236}">
                  <a16:creationId xmlns:a16="http://schemas.microsoft.com/office/drawing/2014/main" id="{B3B54C4E-F22D-4C8C-B174-546146F0677C}"/>
                </a:ext>
              </a:extLst>
            </p:cNvPr>
            <p:cNvCxnSpPr>
              <a:cxnSpLocks/>
            </p:cNvCxnSpPr>
            <p:nvPr/>
          </p:nvCxnSpPr>
          <p:spPr>
            <a:xfrm>
              <a:off x="1511826" y="6337294"/>
              <a:ext cx="2611810" cy="0"/>
            </a:xfrm>
            <a:prstGeom prst="straightConnector1">
              <a:avLst/>
            </a:prstGeom>
            <a:ln w="19050">
              <a:solidFill>
                <a:srgbClr val="2F528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E7810A42-20A2-44DF-9414-91E3CD47BB96}"/>
                </a:ext>
              </a:extLst>
            </p:cNvPr>
            <p:cNvSpPr txBox="1"/>
            <p:nvPr/>
          </p:nvSpPr>
          <p:spPr>
            <a:xfrm>
              <a:off x="5201316" y="6109006"/>
              <a:ext cx="213241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如需用印→</a:t>
              </a:r>
              <a:r>
                <a:rPr lang="zh-TW" altLang="en-US" sz="1050" b="1" dirty="0">
                  <a:solidFill>
                    <a:schemeClr val="accent2">
                      <a:lumMod val="7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校長決行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</a:p>
          </p:txBody>
        </p:sp>
      </p:grpSp>
      <p:sp>
        <p:nvSpPr>
          <p:cNvPr id="121" name="TextBox 4">
            <a:extLst>
              <a:ext uri="{FF2B5EF4-FFF2-40B4-BE49-F238E27FC236}">
                <a16:creationId xmlns:a16="http://schemas.microsoft.com/office/drawing/2014/main" id="{C48E0D26-2004-4098-BD0D-2CF6163BE677}"/>
              </a:ext>
            </a:extLst>
          </p:cNvPr>
          <p:cNvSpPr txBox="1"/>
          <p:nvPr/>
        </p:nvSpPr>
        <p:spPr>
          <a:xfrm>
            <a:off x="491806" y="127529"/>
            <a:ext cx="135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01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BUSINESS </a:t>
            </a:r>
            <a:r>
              <a:rPr lang="en-US" altLang="zh-TW" sz="900" b="1" dirty="0">
                <a:solidFill>
                  <a:srgbClr val="4472C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CATEGORY</a:t>
            </a: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1892830" y="1592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solidFill>
                  <a:srgbClr val="4472C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業務類型</a:t>
            </a:r>
          </a:p>
        </p:txBody>
      </p:sp>
      <p:sp>
        <p:nvSpPr>
          <p:cNvPr id="123" name="等腰三角形 122">
            <a:extLst>
              <a:ext uri="{FF2B5EF4-FFF2-40B4-BE49-F238E27FC236}">
                <a16:creationId xmlns:a16="http://schemas.microsoft.com/office/drawing/2014/main" id="{01F35CAF-9BCE-4422-84BD-21FE503EDFDC}"/>
              </a:ext>
            </a:extLst>
          </p:cNvPr>
          <p:cNvSpPr/>
          <p:nvPr/>
        </p:nvSpPr>
        <p:spPr>
          <a:xfrm rot="5400000">
            <a:off x="1811168" y="32744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3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D1E983EF-C038-4E1D-9F51-CF0AC205B3F4}"/>
              </a:ext>
            </a:extLst>
          </p:cNvPr>
          <p:cNvGrpSpPr/>
          <p:nvPr/>
        </p:nvGrpSpPr>
        <p:grpSpPr>
          <a:xfrm>
            <a:off x="5922263" y="1014757"/>
            <a:ext cx="2941255" cy="2485363"/>
            <a:chOff x="5922263" y="1014757"/>
            <a:chExt cx="2941255" cy="2485363"/>
          </a:xfrm>
        </p:grpSpPr>
        <p:sp>
          <p:nvSpPr>
            <p:cNvPr id="96" name="文字方塊 95">
              <a:extLst>
                <a:ext uri="{FF2B5EF4-FFF2-40B4-BE49-F238E27FC236}">
                  <a16:creationId xmlns:a16="http://schemas.microsoft.com/office/drawing/2014/main" id="{CD20C588-04C2-44A3-AF5E-11DEC43DB257}"/>
                </a:ext>
              </a:extLst>
            </p:cNvPr>
            <p:cNvSpPr txBox="1"/>
            <p:nvPr/>
          </p:nvSpPr>
          <p:spPr>
            <a:xfrm>
              <a:off x="6484735" y="1159700"/>
              <a:ext cx="2002150" cy="5693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您需要行政單位協助的事項，</a:t>
              </a:r>
            </a:p>
            <a:p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並以</a:t>
              </a:r>
              <a:r>
                <a:rPr lang="zh-TW" altLang="en-US" sz="1050" b="1" dirty="0">
                  <a:solidFill>
                    <a:srgbClr val="4472C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[主旨+說明]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的方式呈現。</a:t>
              </a:r>
            </a:p>
            <a:p>
              <a:pPr algn="ctr"/>
              <a:r>
                <a:rPr lang="en-US" altLang="zh-TW" sz="1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1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主旨-精簡，說明-清晰</a:t>
              </a:r>
              <a:r>
                <a:rPr lang="en-US" altLang="zh-TW" sz="10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lang="zh-TW" altLang="en-US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8" name="文字方塊 97">
              <a:extLst>
                <a:ext uri="{FF2B5EF4-FFF2-40B4-BE49-F238E27FC236}">
                  <a16:creationId xmlns:a16="http://schemas.microsoft.com/office/drawing/2014/main" id="{C0092B39-8528-4C41-BA0F-9EFD6D5C9F91}"/>
                </a:ext>
              </a:extLst>
            </p:cNvPr>
            <p:cNvSpPr txBox="1"/>
            <p:nvPr/>
          </p:nvSpPr>
          <p:spPr>
            <a:xfrm>
              <a:off x="6484735" y="1863402"/>
              <a:ext cx="2154156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0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決行前各會辦單位意見的陳述。</a:t>
              </a:r>
            </a:p>
            <a:p>
              <a:endParaRPr lang="zh-TW" altLang="en-US" dirty="0"/>
            </a:p>
            <a:p>
              <a:r>
                <a:rPr lang="zh-TW" altLang="en-US" dirty="0"/>
                <a:t>依決行結果執行業務並陳述結果。</a:t>
              </a:r>
              <a:endParaRPr lang="en-US" altLang="zh-TW" dirty="0"/>
            </a:p>
            <a:p>
              <a:r>
                <a:rPr lang="zh-TW" altLang="en-US" dirty="0">
                  <a:solidFill>
                    <a:srgbClr val="C00000"/>
                  </a:solidFill>
                </a:rPr>
                <a:t> ex: 總務處出納組開立收據</a:t>
              </a:r>
            </a:p>
          </p:txBody>
        </p: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1CC6C2BA-A495-464F-9CD5-C65A2412C938}"/>
                </a:ext>
              </a:extLst>
            </p:cNvPr>
            <p:cNvSpPr txBox="1"/>
            <p:nvPr/>
          </p:nvSpPr>
          <p:spPr>
            <a:xfrm>
              <a:off x="5937893" y="1161298"/>
              <a:ext cx="643456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[</a:t>
              </a:r>
              <a:r>
                <a:rPr lang="zh-TW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簽呈</a:t>
              </a:r>
              <a:r>
                <a:rPr lang="en-US" altLang="zh-TW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]</a:t>
              </a:r>
              <a:r>
                <a:rPr lang="zh-TW" altLang="en-US" sz="1050" dirty="0"/>
                <a:t> ：</a:t>
              </a:r>
              <a:endParaRPr lang="zh-TW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3EB02C90-C291-456F-A1FF-42B1F29AC81B}"/>
                </a:ext>
              </a:extLst>
            </p:cNvPr>
            <p:cNvSpPr txBox="1"/>
            <p:nvPr/>
          </p:nvSpPr>
          <p:spPr>
            <a:xfrm>
              <a:off x="5937893" y="1848162"/>
              <a:ext cx="57276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0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dirty="0"/>
                <a:t>[</a:t>
              </a:r>
              <a:r>
                <a:rPr lang="zh-TW" altLang="en-US" dirty="0"/>
                <a:t>敬會</a:t>
              </a:r>
              <a:r>
                <a:rPr lang="en-US" altLang="zh-TW" dirty="0"/>
                <a:t>]</a:t>
              </a:r>
              <a:r>
                <a:rPr lang="zh-TW" altLang="en-US" dirty="0"/>
                <a:t>：</a:t>
              </a:r>
            </a:p>
          </p:txBody>
        </p:sp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C57DC7E0-09EE-498F-A0D1-73208821D845}"/>
                </a:ext>
              </a:extLst>
            </p:cNvPr>
            <p:cNvSpPr txBox="1"/>
            <p:nvPr/>
          </p:nvSpPr>
          <p:spPr>
            <a:xfrm>
              <a:off x="5937893" y="2182169"/>
              <a:ext cx="572763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0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dirty="0"/>
                <a:t>[</a:t>
              </a:r>
              <a:r>
                <a:rPr lang="zh-TW" altLang="en-US" dirty="0"/>
                <a:t>後會</a:t>
              </a:r>
              <a:r>
                <a:rPr lang="en-US" altLang="zh-TW" dirty="0"/>
                <a:t>]</a:t>
              </a:r>
              <a:r>
                <a:rPr lang="zh-TW" altLang="en-US" dirty="0"/>
                <a:t>：</a:t>
              </a:r>
            </a:p>
          </p:txBody>
        </p:sp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1298E56E-2B99-4A75-8B1B-B794F9C629BA}"/>
                </a:ext>
              </a:extLst>
            </p:cNvPr>
            <p:cNvSpPr txBox="1"/>
            <p:nvPr/>
          </p:nvSpPr>
          <p:spPr>
            <a:xfrm>
              <a:off x="5937893" y="2578089"/>
              <a:ext cx="10115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0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 sz="1200" dirty="0"/>
                <a:t>[</a:t>
              </a:r>
              <a:r>
                <a:rPr lang="zh-TW" altLang="en-US" spc="-150" dirty="0"/>
                <a:t>無須會辦</a:t>
              </a:r>
              <a:r>
                <a:rPr lang="en-US" altLang="zh-TW" sz="1200" dirty="0"/>
                <a:t>]</a:t>
              </a:r>
              <a:r>
                <a:rPr lang="zh-TW" altLang="en-US" sz="1200" dirty="0"/>
                <a:t>：</a:t>
              </a:r>
            </a:p>
          </p:txBody>
        </p:sp>
        <p:sp>
          <p:nvSpPr>
            <p:cNvPr id="103" name="文字方塊 102">
              <a:extLst>
                <a:ext uri="{FF2B5EF4-FFF2-40B4-BE49-F238E27FC236}">
                  <a16:creationId xmlns:a16="http://schemas.microsoft.com/office/drawing/2014/main" id="{3BB0D49B-02B8-4C6B-ADDB-E3DD26B9320B}"/>
                </a:ext>
              </a:extLst>
            </p:cNvPr>
            <p:cNvSpPr txBox="1"/>
            <p:nvPr/>
          </p:nvSpPr>
          <p:spPr>
            <a:xfrm>
              <a:off x="6253035" y="2834232"/>
              <a:ext cx="2610483" cy="5770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105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zh-TW" altLang="en-US" dirty="0"/>
                <a:t>依決行結果執行行政作業的協助。</a:t>
              </a:r>
              <a:endParaRPr lang="en-US" altLang="zh-TW" dirty="0"/>
            </a:p>
            <a:p>
              <a:r>
                <a:rPr lang="zh-TW" altLang="en-US" dirty="0">
                  <a:solidFill>
                    <a:srgbClr val="C00000"/>
                  </a:solidFill>
                </a:rPr>
                <a:t>ex: 產學處企服中心製作函稿</a:t>
              </a:r>
              <a:r>
                <a:rPr lang="zh-TW" altLang="en-US" dirty="0"/>
                <a:t>，</a:t>
              </a:r>
              <a:endParaRPr lang="en-US" altLang="zh-TW" dirty="0"/>
            </a:p>
            <a:p>
              <a:r>
                <a:rPr lang="zh-TW" altLang="en-US" dirty="0"/>
                <a:t>      </a:t>
              </a:r>
              <a:r>
                <a:rPr lang="zh-TW" altLang="en-US" dirty="0">
                  <a:solidFill>
                    <a:srgbClr val="4472C4"/>
                  </a:solidFill>
                </a:rPr>
                <a:t>總務處文書組用印、製作並郵寄公文。</a:t>
              </a:r>
            </a:p>
          </p:txBody>
        </p:sp>
        <p:sp>
          <p:nvSpPr>
            <p:cNvPr id="130" name="화살표: 위쪽 5">
              <a:extLst>
                <a:ext uri="{FF2B5EF4-FFF2-40B4-BE49-F238E27FC236}">
                  <a16:creationId xmlns:a16="http://schemas.microsoft.com/office/drawing/2014/main" id="{5F6A825F-8AD0-4B02-A432-CC1FEAC37072}"/>
                </a:ext>
              </a:extLst>
            </p:cNvPr>
            <p:cNvSpPr/>
            <p:nvPr/>
          </p:nvSpPr>
          <p:spPr>
            <a:xfrm rot="10800000">
              <a:off x="5922263" y="1014757"/>
              <a:ext cx="2856905" cy="248536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9000">
                  <a:srgbClr val="5B9BD5">
                    <a:alpha val="0"/>
                  </a:srgbClr>
                </a:gs>
                <a:gs pos="91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  <p:sp>
          <p:nvSpPr>
            <p:cNvPr id="131" name="Rectangle 25">
              <a:extLst>
                <a:ext uri="{FF2B5EF4-FFF2-40B4-BE49-F238E27FC236}">
                  <a16:creationId xmlns:a16="http://schemas.microsoft.com/office/drawing/2014/main" id="{68726057-F53F-422F-BD62-CCFDBB287AC0}"/>
                </a:ext>
              </a:extLst>
            </p:cNvPr>
            <p:cNvSpPr/>
            <p:nvPr/>
          </p:nvSpPr>
          <p:spPr>
            <a:xfrm flipV="1">
              <a:off x="6071451" y="1373118"/>
              <a:ext cx="288000" cy="1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18A04"/>
                </a:solidFill>
              </a:endParaRPr>
            </a:p>
          </p:txBody>
        </p:sp>
        <p:sp>
          <p:nvSpPr>
            <p:cNvPr id="132" name="Rectangle 31">
              <a:extLst>
                <a:ext uri="{FF2B5EF4-FFF2-40B4-BE49-F238E27FC236}">
                  <a16:creationId xmlns:a16="http://schemas.microsoft.com/office/drawing/2014/main" id="{20101E94-4A49-4B69-B77D-2F1D31DCC4E4}"/>
                </a:ext>
              </a:extLst>
            </p:cNvPr>
            <p:cNvSpPr/>
            <p:nvPr/>
          </p:nvSpPr>
          <p:spPr>
            <a:xfrm flipV="1">
              <a:off x="6071451" y="2053210"/>
              <a:ext cx="288000" cy="1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37">
              <a:extLst>
                <a:ext uri="{FF2B5EF4-FFF2-40B4-BE49-F238E27FC236}">
                  <a16:creationId xmlns:a16="http://schemas.microsoft.com/office/drawing/2014/main" id="{4A8B9366-E64E-4EC1-9C8F-63EED365A5E0}"/>
                </a:ext>
              </a:extLst>
            </p:cNvPr>
            <p:cNvSpPr/>
            <p:nvPr/>
          </p:nvSpPr>
          <p:spPr>
            <a:xfrm flipV="1">
              <a:off x="6071451" y="2379734"/>
              <a:ext cx="288000" cy="1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37">
              <a:extLst>
                <a:ext uri="{FF2B5EF4-FFF2-40B4-BE49-F238E27FC236}">
                  <a16:creationId xmlns:a16="http://schemas.microsoft.com/office/drawing/2014/main" id="{11BEEBA1-1123-4736-B9CF-AD2C3C1BC010}"/>
                </a:ext>
              </a:extLst>
            </p:cNvPr>
            <p:cNvSpPr/>
            <p:nvPr/>
          </p:nvSpPr>
          <p:spPr>
            <a:xfrm flipV="1">
              <a:off x="6071451" y="2803796"/>
              <a:ext cx="468000" cy="180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544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3E5F7E7-AD5A-44FF-8A45-E175B5391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08"/>
          <a:stretch/>
        </p:blipFill>
        <p:spPr>
          <a:xfrm>
            <a:off x="684213" y="765175"/>
            <a:ext cx="7893692" cy="575945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B6FD67-5407-45B9-90F0-E26A4EE3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30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376B1310-E2B4-4E86-882D-7DD7C355B768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F116DAE-224B-4EA3-A04B-A1E365B54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CF9F5E17-7288-469A-B1B3-51D6CE7F2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9" name="TextBox 38">
            <a:extLst>
              <a:ext uri="{FF2B5EF4-FFF2-40B4-BE49-F238E27FC236}">
                <a16:creationId xmlns:a16="http://schemas.microsoft.com/office/drawing/2014/main" id="{B6E47E22-3677-433F-BFC3-3E1624DABFC2}"/>
              </a:ext>
            </a:extLst>
          </p:cNvPr>
          <p:cNvSpPr txBox="1"/>
          <p:nvPr/>
        </p:nvSpPr>
        <p:spPr>
          <a:xfrm>
            <a:off x="490949" y="1259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</a:t>
            </a:r>
          </a:p>
          <a:p>
            <a:r>
              <a:rPr lang="en-US" altLang="zh-TW" sz="9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DOCUMENT </a:t>
            </a:r>
            <a:r>
              <a:rPr lang="en-US" altLang="zh-TW" sz="900" b="1" dirty="0">
                <a:solidFill>
                  <a:srgbClr val="669E4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TEMPLATE</a:t>
            </a:r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232BFA6-BCF8-4F48-B87D-86F3E1C4B5F0}"/>
              </a:ext>
            </a:extLst>
          </p:cNvPr>
          <p:cNvSpPr txBox="1"/>
          <p:nvPr/>
        </p:nvSpPr>
        <p:spPr>
          <a:xfrm>
            <a:off x="8136835" y="174273"/>
            <a:ext cx="1007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n w="9525">
                  <a:noFill/>
                </a:ln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結案</a:t>
            </a:r>
            <a:endParaRPr lang="zh-TW" altLang="en-US" sz="2800" b="1" dirty="0">
              <a:ln w="6350">
                <a:noFill/>
              </a:ln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2DE00D6B-E1A2-4FD1-BE11-B81B8097A2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4" name="TextBox 35">
            <a:extLst>
              <a:ext uri="{FF2B5EF4-FFF2-40B4-BE49-F238E27FC236}">
                <a16:creationId xmlns:a16="http://schemas.microsoft.com/office/drawing/2014/main" id="{3A263CEB-0C66-4718-8024-0786E9FF24C3}"/>
              </a:ext>
            </a:extLst>
          </p:cNvPr>
          <p:cNvSpPr txBox="1"/>
          <p:nvPr/>
        </p:nvSpPr>
        <p:spPr>
          <a:xfrm>
            <a:off x="2004934" y="15704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800" b="1" dirty="0">
                <a:solidFill>
                  <a:srgbClr val="82B063"/>
                </a:solidFill>
                <a:latin typeface="方正兰亭黑_GBK"/>
                <a:ea typeface="微軟正黑體" panose="020B0604030504040204" pitchFamily="34" charset="-120"/>
              </a:rPr>
              <a:t>各類函稿範本</a:t>
            </a:r>
            <a:endParaRPr lang="en-US" altLang="zh-TW" sz="1800" b="1" dirty="0">
              <a:solidFill>
                <a:srgbClr val="82B063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11B5619-D854-43F6-86B2-0DF8BE8B2B5D}"/>
              </a:ext>
            </a:extLst>
          </p:cNvPr>
          <p:cNvSpPr txBox="1"/>
          <p:nvPr/>
        </p:nvSpPr>
        <p:spPr>
          <a:xfrm>
            <a:off x="537186" y="6491171"/>
            <a:ext cx="78569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050" b="1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校級中心副本設定：本校校級中心、校級中心</a:t>
            </a:r>
            <a:r>
              <a:rPr lang="en-US" altLang="zh-TW" dirty="0"/>
              <a:t>+000</a:t>
            </a:r>
            <a:r>
              <a:rPr lang="zh-TW" altLang="en-US" dirty="0"/>
              <a:t>老師名、所屬學院</a:t>
            </a:r>
            <a:r>
              <a:rPr lang="en-US" altLang="zh-TW" dirty="0"/>
              <a:t>+</a:t>
            </a:r>
            <a:r>
              <a:rPr lang="zh-TW" altLang="en-US" dirty="0"/>
              <a:t>主聘系所、主計室、產學營運處企業服務中心</a:t>
            </a:r>
            <a:endParaRPr lang="en-US" altLang="zh-TW" dirty="0"/>
          </a:p>
        </p:txBody>
      </p:sp>
      <p:sp>
        <p:nvSpPr>
          <p:cNvPr id="16" name="等腰三角形 15">
            <a:extLst>
              <a:ext uri="{FF2B5EF4-FFF2-40B4-BE49-F238E27FC236}">
                <a16:creationId xmlns:a16="http://schemas.microsoft.com/office/drawing/2014/main" id="{FC86F4B0-2FA8-4D27-BDBA-BF105D90965B}"/>
              </a:ext>
            </a:extLst>
          </p:cNvPr>
          <p:cNvSpPr/>
          <p:nvPr/>
        </p:nvSpPr>
        <p:spPr>
          <a:xfrm rot="5400000">
            <a:off x="1951199" y="332904"/>
            <a:ext cx="107469" cy="92646"/>
          </a:xfrm>
          <a:prstGeom prst="triangle">
            <a:avLst/>
          </a:prstGeom>
          <a:solidFill>
            <a:srgbClr val="82B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0200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3F3FF59-E3FE-4DD8-96E7-3121A716F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5" t="10529"/>
          <a:stretch/>
        </p:blipFill>
        <p:spPr>
          <a:xfrm>
            <a:off x="0" y="-13672"/>
            <a:ext cx="9144000" cy="6867149"/>
          </a:xfrm>
          <a:prstGeom prst="rect">
            <a:avLst/>
          </a:prstGeom>
        </p:spPr>
      </p:pic>
      <p:sp useBgFill="1">
        <p:nvSpPr>
          <p:cNvPr id="22" name="矩形 21">
            <a:extLst>
              <a:ext uri="{FF2B5EF4-FFF2-40B4-BE49-F238E27FC236}">
                <a16:creationId xmlns:a16="http://schemas.microsoft.com/office/drawing/2014/main" id="{9B0692F1-3FA6-4CA3-891D-D42DF49A5427}"/>
              </a:ext>
            </a:extLst>
          </p:cNvPr>
          <p:cNvSpPr/>
          <p:nvPr/>
        </p:nvSpPr>
        <p:spPr>
          <a:xfrm>
            <a:off x="-161010" y="1699742"/>
            <a:ext cx="9305010" cy="3550921"/>
          </a:xfrm>
          <a:prstGeom prst="rect">
            <a:avLst/>
          </a:prstGeom>
          <a:ln>
            <a:noFill/>
          </a:ln>
          <a:effectLst>
            <a:outerShdw blurRad="127000" dist="127000" dir="10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58DA343-A06E-4574-8BC7-B017DC0EE23A}"/>
              </a:ext>
            </a:extLst>
          </p:cNvPr>
          <p:cNvGrpSpPr/>
          <p:nvPr/>
        </p:nvGrpSpPr>
        <p:grpSpPr>
          <a:xfrm>
            <a:off x="3268173" y="4877582"/>
            <a:ext cx="3457577" cy="302230"/>
            <a:chOff x="3217731" y="7497087"/>
            <a:chExt cx="3457577" cy="302230"/>
          </a:xfrm>
        </p:grpSpPr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36FBFBDE-691D-43EE-934E-2388438C5B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45811" t="46854" r="45785" b="46970"/>
            <a:stretch/>
          </p:blipFill>
          <p:spPr>
            <a:xfrm>
              <a:off x="4285189" y="7497087"/>
              <a:ext cx="259916" cy="270313"/>
            </a:xfrm>
            <a:prstGeom prst="rect">
              <a:avLst/>
            </a:prstGeom>
          </p:spPr>
        </p:pic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597288B9-4CF2-458B-9638-AC116CA48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6495" t="46758" r="29983" b="46664"/>
            <a:stretch/>
          </p:blipFill>
          <p:spPr>
            <a:xfrm>
              <a:off x="4572000" y="7507637"/>
              <a:ext cx="2103308" cy="291680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EA6552E-1F9D-4D6B-B793-1E556C7E0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731" y="7499462"/>
              <a:ext cx="906830" cy="252296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C8ECE34D-7648-4ED0-8495-1A5ABF8863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86" y="1695760"/>
            <a:ext cx="6484220" cy="316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880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40727" y="878565"/>
            <a:ext cx="8889807" cy="3037926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95" name="矩形 394">
            <a:extLst>
              <a:ext uri="{FF2B5EF4-FFF2-40B4-BE49-F238E27FC236}">
                <a16:creationId xmlns:a16="http://schemas.microsoft.com/office/drawing/2014/main" id="{3E485890-E681-4F19-B473-99B775529393}"/>
              </a:ext>
            </a:extLst>
          </p:cNvPr>
          <p:cNvSpPr/>
          <p:nvPr/>
        </p:nvSpPr>
        <p:spPr>
          <a:xfrm>
            <a:off x="117919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A65C4AE-6754-4BE4-BDC4-ED51952DE657}"/>
              </a:ext>
            </a:extLst>
          </p:cNvPr>
          <p:cNvSpPr/>
          <p:nvPr/>
        </p:nvSpPr>
        <p:spPr>
          <a:xfrm>
            <a:off x="1905717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B6AFD9E-5E55-4FAD-BB12-EEE5702B08B4}"/>
              </a:ext>
            </a:extLst>
          </p:cNvPr>
          <p:cNvSpPr/>
          <p:nvPr/>
        </p:nvSpPr>
        <p:spPr>
          <a:xfrm>
            <a:off x="3693515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2B0185A-9FAF-40E7-927B-0DE77C7E778B}"/>
              </a:ext>
            </a:extLst>
          </p:cNvPr>
          <p:cNvSpPr/>
          <p:nvPr/>
        </p:nvSpPr>
        <p:spPr>
          <a:xfrm>
            <a:off x="5481313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2BBAB26-5B8E-41FD-AE8A-9654F79EDC49}"/>
              </a:ext>
            </a:extLst>
          </p:cNvPr>
          <p:cNvSpPr/>
          <p:nvPr/>
        </p:nvSpPr>
        <p:spPr>
          <a:xfrm>
            <a:off x="7269112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01568CE-4190-417B-BD73-3986E8ADE993}"/>
              </a:ext>
            </a:extLst>
          </p:cNvPr>
          <p:cNvGrpSpPr/>
          <p:nvPr/>
        </p:nvGrpSpPr>
        <p:grpSpPr>
          <a:xfrm>
            <a:off x="5673282" y="3734735"/>
            <a:ext cx="1296000" cy="360000"/>
            <a:chOff x="611060" y="1837273"/>
            <a:chExt cx="1670038" cy="367469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C00D75D4-F3BA-4898-82D0-4DE0CF5754B4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DCD42D70-889C-4981-9138-2F34FD503B1B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94FF7952-0E9E-44BF-A082-69FE79A1E5C1}"/>
              </a:ext>
            </a:extLst>
          </p:cNvPr>
          <p:cNvGrpSpPr/>
          <p:nvPr/>
        </p:nvGrpSpPr>
        <p:grpSpPr>
          <a:xfrm>
            <a:off x="7478277" y="3734735"/>
            <a:ext cx="1296000" cy="360000"/>
            <a:chOff x="611060" y="1837273"/>
            <a:chExt cx="1670038" cy="367469"/>
          </a:xfrm>
        </p:grpSpPr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A191C264-D72E-456F-9E03-5509CF9C77C4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4DDCCF0C-7AC0-4727-AE94-5508A170ADEC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6449079" y="148254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等腰三角形 122">
            <a:extLst>
              <a:ext uri="{FF2B5EF4-FFF2-40B4-BE49-F238E27FC236}">
                <a16:creationId xmlns:a16="http://schemas.microsoft.com/office/drawing/2014/main" id="{01F35CAF-9BCE-4422-84BD-21FE503EDFDC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64262" y="3734735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33156" y="3767109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8837" y="386705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35CE4E5-B319-436A-A3FD-EEF9FB6A9C79}"/>
              </a:ext>
            </a:extLst>
          </p:cNvPr>
          <p:cNvGrpSpPr/>
          <p:nvPr/>
        </p:nvGrpSpPr>
        <p:grpSpPr>
          <a:xfrm>
            <a:off x="2137759" y="3734735"/>
            <a:ext cx="1296000" cy="360000"/>
            <a:chOff x="611060" y="1837273"/>
            <a:chExt cx="1670038" cy="367469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ECA43F8F-7B08-4F1B-B8C5-763329F08FD4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4A9B15C4-4289-475B-B99C-8A1E98FB209E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35" name="TextBox 20">
            <a:extLst>
              <a:ext uri="{FF2B5EF4-FFF2-40B4-BE49-F238E27FC236}">
                <a16:creationId xmlns:a16="http://schemas.microsoft.com/office/drawing/2014/main" id="{5B402478-BEDD-45CF-8421-530A846F8311}"/>
              </a:ext>
            </a:extLst>
          </p:cNvPr>
          <p:cNvSpPr txBox="1"/>
          <p:nvPr/>
        </p:nvSpPr>
        <p:spPr>
          <a:xfrm>
            <a:off x="2341621" y="3767109"/>
            <a:ext cx="100358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DA95C335-1C97-456E-BDDC-538ED4223B5B}"/>
              </a:ext>
            </a:extLst>
          </p:cNvPr>
          <p:cNvSpPr/>
          <p:nvPr/>
        </p:nvSpPr>
        <p:spPr>
          <a:xfrm rot="5400000">
            <a:off x="2297716" y="3867056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C386A79-F79A-47FE-996B-31035CBB462C}"/>
              </a:ext>
            </a:extLst>
          </p:cNvPr>
          <p:cNvGrpSpPr/>
          <p:nvPr/>
        </p:nvGrpSpPr>
        <p:grpSpPr>
          <a:xfrm>
            <a:off x="3908332" y="3734735"/>
            <a:ext cx="1296000" cy="360000"/>
            <a:chOff x="611060" y="1837273"/>
            <a:chExt cx="1670038" cy="367469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4E3687F6-3EF9-45DC-B05A-136537AD3105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E64EF9A9-0AD5-493C-8955-F3B862E3536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43" name="TextBox 20">
            <a:extLst>
              <a:ext uri="{FF2B5EF4-FFF2-40B4-BE49-F238E27FC236}">
                <a16:creationId xmlns:a16="http://schemas.microsoft.com/office/drawing/2014/main" id="{BC2C0F02-141F-45C3-8194-10CD55F42D1A}"/>
              </a:ext>
            </a:extLst>
          </p:cNvPr>
          <p:cNvSpPr txBox="1"/>
          <p:nvPr/>
        </p:nvSpPr>
        <p:spPr>
          <a:xfrm>
            <a:off x="4003936" y="3767109"/>
            <a:ext cx="12875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人事費預算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86239603-9172-451A-86C4-33B1535C7994}"/>
              </a:ext>
            </a:extLst>
          </p:cNvPr>
          <p:cNvSpPr/>
          <p:nvPr/>
        </p:nvSpPr>
        <p:spPr>
          <a:xfrm rot="5400000">
            <a:off x="4064600" y="3867056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226B7421-020A-4A96-9C19-55D49F456961}"/>
              </a:ext>
            </a:extLst>
          </p:cNvPr>
          <p:cNvSpPr txBox="1"/>
          <p:nvPr/>
        </p:nvSpPr>
        <p:spPr>
          <a:xfrm>
            <a:off x="5987226" y="3767109"/>
            <a:ext cx="9182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提醒事項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73BDDCEA-A103-4525-B825-A2CF64554592}"/>
              </a:ext>
            </a:extLst>
          </p:cNvPr>
          <p:cNvSpPr/>
          <p:nvPr/>
        </p:nvSpPr>
        <p:spPr>
          <a:xfrm rot="5400000">
            <a:off x="5831270" y="3867056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101059D7-8FB6-44F4-B130-938DD9CC9706}"/>
              </a:ext>
            </a:extLst>
          </p:cNvPr>
          <p:cNvSpPr txBox="1"/>
          <p:nvPr/>
        </p:nvSpPr>
        <p:spPr>
          <a:xfrm>
            <a:off x="7867675" y="3767109"/>
            <a:ext cx="6594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合約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等腰三角形 60">
            <a:extLst>
              <a:ext uri="{FF2B5EF4-FFF2-40B4-BE49-F238E27FC236}">
                <a16:creationId xmlns:a16="http://schemas.microsoft.com/office/drawing/2014/main" id="{20E58961-BA63-44C2-BFC6-7F4B5651FA42}"/>
              </a:ext>
            </a:extLst>
          </p:cNvPr>
          <p:cNvSpPr/>
          <p:nvPr/>
        </p:nvSpPr>
        <p:spPr>
          <a:xfrm rot="5400000">
            <a:off x="7655532" y="386705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427CA9-9795-446F-834E-EF7A1E35E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2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88E44C0-310A-42F1-B83B-79FB94F2E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51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A107E9-5035-45E3-BD5A-D4979D6F5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48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4A24ED2-1B4A-4964-8181-76F4EA6BE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21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04721DE-708B-4798-A9A4-A3EB16993F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89" y="4186083"/>
            <a:ext cx="1580088" cy="2234609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43E33D4A-5748-4BB7-A4D2-DC466C48E1AC}"/>
              </a:ext>
            </a:extLst>
          </p:cNvPr>
          <p:cNvSpPr/>
          <p:nvPr/>
        </p:nvSpPr>
        <p:spPr>
          <a:xfrm>
            <a:off x="6926019" y="2295525"/>
            <a:ext cx="2026298" cy="1260548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/>
          <a:lstStyle/>
          <a:p>
            <a:pPr algn="ctr"/>
            <a:endParaRPr lang="zh-TW" altLang="en-US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F4ECE781-37B8-4359-B410-048EF62A96E4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如簽呈有發文需求，請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遞送產學處製作函稿：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9E909C2-8CD5-4736-8B1D-B54E947D62B8}"/>
              </a:ext>
            </a:extLst>
          </p:cNvPr>
          <p:cNvSpPr/>
          <p:nvPr/>
        </p:nvSpPr>
        <p:spPr>
          <a:xfrm>
            <a:off x="6928581" y="1387064"/>
            <a:ext cx="2026298" cy="88458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91F445E7-5792-4859-A65A-1B590FE89919}"/>
              </a:ext>
            </a:extLst>
          </p:cNvPr>
          <p:cNvSpPr/>
          <p:nvPr/>
        </p:nvSpPr>
        <p:spPr>
          <a:xfrm>
            <a:off x="6909113" y="1587593"/>
            <a:ext cx="1159326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隨文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F33091E-B408-46CA-8658-B83DA196027D}"/>
              </a:ext>
            </a:extLst>
          </p:cNvPr>
          <p:cNvSpPr/>
          <p:nvPr/>
        </p:nvSpPr>
        <p:spPr>
          <a:xfrm>
            <a:off x="6851181" y="1400813"/>
            <a:ext cx="14594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【</a:t>
            </a:r>
            <a:r>
              <a:rPr lang="zh-TW" altLang="en-US" sz="1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合約用印、發文</a:t>
            </a:r>
            <a:r>
              <a:rPr lang="en-US" altLang="zh-TW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】</a:t>
            </a:r>
            <a:r>
              <a:rPr lang="zh-TW" altLang="en-US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endParaRPr lang="zh-TW" altLang="en-US" sz="2400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4559E932-EACC-4B2F-8942-9D3D462DA87E}"/>
              </a:ext>
            </a:extLst>
          </p:cNvPr>
          <p:cNvSpPr/>
          <p:nvPr/>
        </p:nvSpPr>
        <p:spPr>
          <a:xfrm>
            <a:off x="6909113" y="2532175"/>
            <a:ext cx="1171890" cy="81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收據正本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 2" panose="05020102010507070707" pitchFamily="18" charset="2"/>
            </a:endParaRPr>
          </a:p>
          <a:p>
            <a:pPr>
              <a:lnSpc>
                <a:spcPct val="120000"/>
              </a:lnSpc>
            </a:pP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收據影本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 2" panose="05020102010507070707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隨文附件 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C741D828-B2B9-4A75-A8D1-0096FC991FC3}"/>
              </a:ext>
            </a:extLst>
          </p:cNvPr>
          <p:cNvSpPr/>
          <p:nvPr/>
        </p:nvSpPr>
        <p:spPr>
          <a:xfrm>
            <a:off x="6851181" y="2310973"/>
            <a:ext cx="16780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【</a:t>
            </a:r>
            <a:r>
              <a:rPr lang="zh-TW" altLang="en-US" sz="10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合約用印</a:t>
            </a:r>
            <a:r>
              <a:rPr lang="en-US" altLang="zh-TW" sz="10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+</a:t>
            </a:r>
            <a:r>
              <a:rPr lang="zh-TW" altLang="en-US" sz="10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請款發文</a:t>
            </a: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】</a:t>
            </a: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endParaRPr lang="zh-TW" altLang="en-US" sz="2400" u="sng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98D4444-A03B-4E35-9C3E-B326E2F81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8260597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教學單位簽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1249AE13-9D76-40B1-B95D-B5F39E81C0DC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129" name="矩形: 圓角 128">
            <a:extLst>
              <a:ext uri="{FF2B5EF4-FFF2-40B4-BE49-F238E27FC236}">
                <a16:creationId xmlns:a16="http://schemas.microsoft.com/office/drawing/2014/main" id="{4804428A-A0CB-40EE-980C-C9A7B6D09BE9}"/>
              </a:ext>
            </a:extLst>
          </p:cNvPr>
          <p:cNvSpPr/>
          <p:nvPr/>
        </p:nvSpPr>
        <p:spPr>
          <a:xfrm>
            <a:off x="1758838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單位主管簽核</a:t>
            </a: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FF40F518-CFEE-4726-9D08-663B261E78EE}"/>
              </a:ext>
            </a:extLst>
          </p:cNvPr>
          <p:cNvSpPr/>
          <p:nvPr/>
        </p:nvSpPr>
        <p:spPr>
          <a:xfrm>
            <a:off x="886192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F67061B7-6B7C-403D-98B1-9FE29E19E587}"/>
              </a:ext>
            </a:extLst>
          </p:cNvPr>
          <p:cNvSpPr/>
          <p:nvPr/>
        </p:nvSpPr>
        <p:spPr>
          <a:xfrm>
            <a:off x="1746181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人事室</a:t>
            </a:r>
          </a:p>
        </p:txBody>
      </p: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F84D9E1C-D783-41B1-BCD6-D8A91B6A7A20}"/>
              </a:ext>
            </a:extLst>
          </p:cNvPr>
          <p:cNvSpPr/>
          <p:nvPr/>
        </p:nvSpPr>
        <p:spPr>
          <a:xfrm>
            <a:off x="3453124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會畢送決行</a:t>
            </a:r>
          </a:p>
        </p:txBody>
      </p:sp>
      <p:sp>
        <p:nvSpPr>
          <p:cNvPr id="133" name="矩形: 圓角 132">
            <a:extLst>
              <a:ext uri="{FF2B5EF4-FFF2-40B4-BE49-F238E27FC236}">
                <a16:creationId xmlns:a16="http://schemas.microsoft.com/office/drawing/2014/main" id="{6C19AA9B-6396-4B25-BBCA-A322F50FF409}"/>
              </a:ext>
            </a:extLst>
          </p:cNvPr>
          <p:cNvSpPr/>
          <p:nvPr/>
        </p:nvSpPr>
        <p:spPr>
          <a:xfrm>
            <a:off x="3449773" y="2558752"/>
            <a:ext cx="648000" cy="28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一層決行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主任秘書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69058C6F-AF92-4313-8EA1-1120D5990BE0}"/>
              </a:ext>
            </a:extLst>
          </p:cNvPr>
          <p:cNvSpPr/>
          <p:nvPr/>
        </p:nvSpPr>
        <p:spPr>
          <a:xfrm>
            <a:off x="3848534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26AF7EE4-200B-43BC-970F-6BD722F631F1}"/>
              </a:ext>
            </a:extLst>
          </p:cNvPr>
          <p:cNvSpPr/>
          <p:nvPr/>
        </p:nvSpPr>
        <p:spPr>
          <a:xfrm>
            <a:off x="5106660" y="1490018"/>
            <a:ext cx="1007727" cy="371351"/>
          </a:xfrm>
          <a:prstGeom prst="roundRect">
            <a:avLst>
              <a:gd name="adj" fmla="val 80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3C89A79C-6E7F-4E48-B2EE-ABCD40E1B3F4}"/>
              </a:ext>
            </a:extLst>
          </p:cNvPr>
          <p:cNvSpPr/>
          <p:nvPr/>
        </p:nvSpPr>
        <p:spPr>
          <a:xfrm>
            <a:off x="4239177" y="3140712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後會出納組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開立收據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F27DFEFB-4C4A-45F4-8CF2-065B2BF10EAA}"/>
              </a:ext>
            </a:extLst>
          </p:cNvPr>
          <p:cNvSpPr/>
          <p:nvPr/>
        </p:nvSpPr>
        <p:spPr>
          <a:xfrm>
            <a:off x="528652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3B990026-9E6D-41D2-B92C-242F18E1741C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3FE41A87-56A9-4593-B4DF-E0396C953FCC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2F8FBE6E-4F16-456A-A1DE-6927C6EBE370}"/>
              </a:ext>
            </a:extLst>
          </p:cNvPr>
          <p:cNvCxnSpPr>
            <a:cxnSpLocks/>
            <a:stCxn id="128" idx="3"/>
            <a:endCxn id="129" idx="1"/>
          </p:cNvCxnSpPr>
          <p:nvPr/>
        </p:nvCxnSpPr>
        <p:spPr>
          <a:xfrm flipV="1">
            <a:off x="1534192" y="1661608"/>
            <a:ext cx="224646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33A076F1-7F3C-4BE7-AC2F-58710E24CBC5}"/>
              </a:ext>
            </a:extLst>
          </p:cNvPr>
          <p:cNvCxnSpPr>
            <a:cxnSpLocks/>
            <a:stCxn id="130" idx="3"/>
            <a:endCxn id="131" idx="1"/>
          </p:cNvCxnSpPr>
          <p:nvPr/>
        </p:nvCxnSpPr>
        <p:spPr>
          <a:xfrm>
            <a:off x="1534192" y="2221357"/>
            <a:ext cx="2119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47EB9009-BAB5-4147-8EF7-5C41CC36FE5D}"/>
              </a:ext>
            </a:extLst>
          </p:cNvPr>
          <p:cNvCxnSpPr>
            <a:cxnSpLocks/>
            <a:stCxn id="131" idx="3"/>
            <a:endCxn id="202" idx="1"/>
          </p:cNvCxnSpPr>
          <p:nvPr/>
        </p:nvCxnSpPr>
        <p:spPr>
          <a:xfrm>
            <a:off x="2394181" y="2221357"/>
            <a:ext cx="18238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0356F335-FCD8-4EB0-9F78-49CC385C9833}"/>
              </a:ext>
            </a:extLst>
          </p:cNvPr>
          <p:cNvCxnSpPr>
            <a:cxnSpLocks/>
            <a:stCxn id="138" idx="2"/>
            <a:endCxn id="139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6" name="接點: 肘形 145">
            <a:extLst>
              <a:ext uri="{FF2B5EF4-FFF2-40B4-BE49-F238E27FC236}">
                <a16:creationId xmlns:a16="http://schemas.microsoft.com/office/drawing/2014/main" id="{7B1F1992-72E4-4875-8D02-9A722150E818}"/>
              </a:ext>
            </a:extLst>
          </p:cNvPr>
          <p:cNvCxnSpPr>
            <a:cxnSpLocks/>
            <a:stCxn id="134" idx="3"/>
            <a:endCxn id="136" idx="0"/>
          </p:cNvCxnSpPr>
          <p:nvPr/>
        </p:nvCxnSpPr>
        <p:spPr>
          <a:xfrm>
            <a:off x="4496534" y="1661608"/>
            <a:ext cx="66643" cy="14791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接點: 肘形 146">
            <a:extLst>
              <a:ext uri="{FF2B5EF4-FFF2-40B4-BE49-F238E27FC236}">
                <a16:creationId xmlns:a16="http://schemas.microsoft.com/office/drawing/2014/main" id="{CA28E3BB-D4B1-43DC-B5E8-F28E82BD0583}"/>
              </a:ext>
            </a:extLst>
          </p:cNvPr>
          <p:cNvCxnSpPr>
            <a:cxnSpLocks/>
            <a:stCxn id="133" idx="3"/>
            <a:endCxn id="134" idx="2"/>
          </p:cNvCxnSpPr>
          <p:nvPr/>
        </p:nvCxnSpPr>
        <p:spPr>
          <a:xfrm flipV="1">
            <a:off x="4097773" y="1805608"/>
            <a:ext cx="74761" cy="8971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525DABAF-3F58-4789-87F7-4B745E95D266}"/>
              </a:ext>
            </a:extLst>
          </p:cNvPr>
          <p:cNvCxnSpPr>
            <a:cxnSpLocks/>
            <a:stCxn id="136" idx="3"/>
            <a:endCxn id="135" idx="1"/>
          </p:cNvCxnSpPr>
          <p:nvPr/>
        </p:nvCxnSpPr>
        <p:spPr>
          <a:xfrm flipV="1">
            <a:off x="4887177" y="1675694"/>
            <a:ext cx="219483" cy="160901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矩形: 圓角 150">
            <a:extLst>
              <a:ext uri="{FF2B5EF4-FFF2-40B4-BE49-F238E27FC236}">
                <a16:creationId xmlns:a16="http://schemas.microsoft.com/office/drawing/2014/main" id="{AFA093A1-E038-4461-9196-3321D5CCBC17}"/>
              </a:ext>
            </a:extLst>
          </p:cNvPr>
          <p:cNvSpPr/>
          <p:nvPr/>
        </p:nvSpPr>
        <p:spPr>
          <a:xfrm>
            <a:off x="4704098" y="2087583"/>
            <a:ext cx="606424" cy="221929"/>
          </a:xfrm>
          <a:prstGeom prst="round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</a:t>
            </a:r>
          </a:p>
        </p:txBody>
      </p:sp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90AA5335-FA85-46CF-AA02-45F4F82A477B}"/>
              </a:ext>
            </a:extLst>
          </p:cNvPr>
          <p:cNvSpPr/>
          <p:nvPr/>
        </p:nvSpPr>
        <p:spPr>
          <a:xfrm>
            <a:off x="5290534" y="2859780"/>
            <a:ext cx="648000" cy="101900"/>
          </a:xfrm>
          <a:prstGeom prst="round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153" name="矩形: 圓角 152">
            <a:extLst>
              <a:ext uri="{FF2B5EF4-FFF2-40B4-BE49-F238E27FC236}">
                <a16:creationId xmlns:a16="http://schemas.microsoft.com/office/drawing/2014/main" id="{23C86617-0C29-4758-86BA-DCD67CD24BC5}"/>
              </a:ext>
            </a:extLst>
          </p:cNvPr>
          <p:cNvSpPr/>
          <p:nvPr/>
        </p:nvSpPr>
        <p:spPr>
          <a:xfrm>
            <a:off x="5495404" y="3234909"/>
            <a:ext cx="647999" cy="116816"/>
          </a:xfrm>
          <a:prstGeom prst="round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167" name="接點: 肘形 166">
            <a:extLst>
              <a:ext uri="{FF2B5EF4-FFF2-40B4-BE49-F238E27FC236}">
                <a16:creationId xmlns:a16="http://schemas.microsoft.com/office/drawing/2014/main" id="{8D020BEF-5789-474B-8235-2E14DB35DFA3}"/>
              </a:ext>
            </a:extLst>
          </p:cNvPr>
          <p:cNvCxnSpPr>
            <a:cxnSpLocks/>
            <a:stCxn id="129" idx="2"/>
            <a:endCxn id="130" idx="0"/>
          </p:cNvCxnSpPr>
          <p:nvPr/>
        </p:nvCxnSpPr>
        <p:spPr>
          <a:xfrm rot="5400000">
            <a:off x="1510641" y="1505159"/>
            <a:ext cx="271749" cy="87264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D84A9B59-74E8-42CE-A206-8052513C8C49}"/>
              </a:ext>
            </a:extLst>
          </p:cNvPr>
          <p:cNvCxnSpPr>
            <a:cxnSpLocks/>
            <a:stCxn id="135" idx="2"/>
            <a:endCxn id="137" idx="0"/>
          </p:cNvCxnSpPr>
          <p:nvPr/>
        </p:nvCxnSpPr>
        <p:spPr>
          <a:xfrm flipH="1">
            <a:off x="5610523" y="1861369"/>
            <a:ext cx="1" cy="69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3" name="直線單箭頭接點 192">
            <a:extLst>
              <a:ext uri="{FF2B5EF4-FFF2-40B4-BE49-F238E27FC236}">
                <a16:creationId xmlns:a16="http://schemas.microsoft.com/office/drawing/2014/main" id="{723A9368-8635-4E56-A1FC-5C86DC7F3AAA}"/>
              </a:ext>
            </a:extLst>
          </p:cNvPr>
          <p:cNvCxnSpPr>
            <a:cxnSpLocks/>
            <a:stCxn id="137" idx="3"/>
            <a:endCxn id="138" idx="1"/>
          </p:cNvCxnSpPr>
          <p:nvPr/>
        </p:nvCxnSpPr>
        <p:spPr>
          <a:xfrm>
            <a:off x="5934523" y="2702752"/>
            <a:ext cx="21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2" name="矩形: 圓角 201">
            <a:extLst>
              <a:ext uri="{FF2B5EF4-FFF2-40B4-BE49-F238E27FC236}">
                <a16:creationId xmlns:a16="http://schemas.microsoft.com/office/drawing/2014/main" id="{9FDB9CA5-8972-43C7-94C9-82F9750543D2}"/>
              </a:ext>
            </a:extLst>
          </p:cNvPr>
          <p:cNvSpPr/>
          <p:nvPr/>
        </p:nvSpPr>
        <p:spPr>
          <a:xfrm>
            <a:off x="2576564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cxnSp>
        <p:nvCxnSpPr>
          <p:cNvPr id="207" name="直線單箭頭接點 206">
            <a:extLst>
              <a:ext uri="{FF2B5EF4-FFF2-40B4-BE49-F238E27FC236}">
                <a16:creationId xmlns:a16="http://schemas.microsoft.com/office/drawing/2014/main" id="{0EB66699-DCD6-45A6-89E2-63B4E9DE0B7A}"/>
              </a:ext>
            </a:extLst>
          </p:cNvPr>
          <p:cNvCxnSpPr>
            <a:cxnSpLocks/>
            <a:stCxn id="202" idx="3"/>
            <a:endCxn id="132" idx="1"/>
          </p:cNvCxnSpPr>
          <p:nvPr/>
        </p:nvCxnSpPr>
        <p:spPr>
          <a:xfrm>
            <a:off x="3224564" y="2221357"/>
            <a:ext cx="228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單箭頭接點 210">
            <a:extLst>
              <a:ext uri="{FF2B5EF4-FFF2-40B4-BE49-F238E27FC236}">
                <a16:creationId xmlns:a16="http://schemas.microsoft.com/office/drawing/2014/main" id="{413C777E-763F-42EE-8B19-A0D0340E407A}"/>
              </a:ext>
            </a:extLst>
          </p:cNvPr>
          <p:cNvCxnSpPr>
            <a:cxnSpLocks/>
            <a:stCxn id="132" idx="2"/>
            <a:endCxn id="133" idx="0"/>
          </p:cNvCxnSpPr>
          <p:nvPr/>
        </p:nvCxnSpPr>
        <p:spPr>
          <a:xfrm flipH="1">
            <a:off x="3773773" y="2365357"/>
            <a:ext cx="3351" cy="193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矩形 217">
            <a:extLst>
              <a:ext uri="{FF2B5EF4-FFF2-40B4-BE49-F238E27FC236}">
                <a16:creationId xmlns:a16="http://schemas.microsoft.com/office/drawing/2014/main" id="{628C817D-DAE6-40AB-9970-A5150695DBE1}"/>
              </a:ext>
            </a:extLst>
          </p:cNvPr>
          <p:cNvSpPr/>
          <p:nvPr/>
        </p:nvSpPr>
        <p:spPr>
          <a:xfrm>
            <a:off x="7032534" y="1996145"/>
            <a:ext cx="17940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合約因有正本留存，故免複印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000" dirty="0"/>
          </a:p>
        </p:txBody>
      </p:sp>
      <p:sp>
        <p:nvSpPr>
          <p:cNvPr id="225" name="Slide Number Placeholder 5">
            <a:extLst>
              <a:ext uri="{FF2B5EF4-FFF2-40B4-BE49-F238E27FC236}">
                <a16:creationId xmlns:a16="http://schemas.microsoft.com/office/drawing/2014/main" id="{851DB54D-8140-44F3-8DF2-95B3FEC9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4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26" name="群組 225">
            <a:extLst>
              <a:ext uri="{FF2B5EF4-FFF2-40B4-BE49-F238E27FC236}">
                <a16:creationId xmlns:a16="http://schemas.microsoft.com/office/drawing/2014/main" id="{CE6C2A51-1E2D-4836-8D0B-709A7A172696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227" name="圖片 226">
              <a:extLst>
                <a:ext uri="{FF2B5EF4-FFF2-40B4-BE49-F238E27FC236}">
                  <a16:creationId xmlns:a16="http://schemas.microsoft.com/office/drawing/2014/main" id="{AF60636C-5D87-4307-B850-028ABF99E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228" name="圖片 227">
              <a:extLst>
                <a:ext uri="{FF2B5EF4-FFF2-40B4-BE49-F238E27FC236}">
                  <a16:creationId xmlns:a16="http://schemas.microsoft.com/office/drawing/2014/main" id="{04FB1E1D-15B1-4D6A-85FE-05F9D6076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D8BDEDC1-77D5-4B78-A4AE-DC41664B8EF2}"/>
              </a:ext>
            </a:extLst>
          </p:cNvPr>
          <p:cNvSpPr/>
          <p:nvPr/>
        </p:nvSpPr>
        <p:spPr>
          <a:xfrm>
            <a:off x="7032534" y="3313309"/>
            <a:ext cx="17940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合約因有正本留存，故免複印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000" dirty="0"/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78A0FF4E-5CA3-4B02-8F47-3609451FA650}"/>
              </a:ext>
            </a:extLst>
          </p:cNvPr>
          <p:cNvSpPr/>
          <p:nvPr/>
        </p:nvSpPr>
        <p:spPr>
          <a:xfrm>
            <a:off x="5514384" y="2106354"/>
            <a:ext cx="557840" cy="101900"/>
          </a:xfrm>
          <a:prstGeom prst="round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CACC67FA-7A65-4485-AFC1-6178C161B824}"/>
              </a:ext>
            </a:extLst>
          </p:cNvPr>
          <p:cNvSpPr/>
          <p:nvPr/>
        </p:nvSpPr>
        <p:spPr>
          <a:xfrm>
            <a:off x="5493601" y="2197081"/>
            <a:ext cx="1296000" cy="128405"/>
          </a:xfrm>
          <a:prstGeom prst="roundRect">
            <a:avLst/>
          </a:prstGeom>
          <a:solidFill>
            <a:srgbClr val="EAEF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收據正本、收據影本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8809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2890A4B3-3B9E-41CB-B644-304C097EE193}"/>
              </a:ext>
            </a:extLst>
          </p:cNvPr>
          <p:cNvGrpSpPr/>
          <p:nvPr/>
        </p:nvGrpSpPr>
        <p:grpSpPr>
          <a:xfrm>
            <a:off x="140727" y="878565"/>
            <a:ext cx="8889807" cy="3037926"/>
            <a:chOff x="149165" y="4338701"/>
            <a:chExt cx="3307433" cy="2358616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EE14F99-1FF6-4132-AFFC-B68FD49186C6}"/>
                </a:ext>
              </a:extLst>
            </p:cNvPr>
            <p:cNvSpPr/>
            <p:nvPr/>
          </p:nvSpPr>
          <p:spPr>
            <a:xfrm>
              <a:off x="149165" y="4338701"/>
              <a:ext cx="3307433" cy="2358616"/>
            </a:xfrm>
            <a:prstGeom prst="rect">
              <a:avLst/>
            </a:prstGeom>
            <a:gradFill>
              <a:gsLst>
                <a:gs pos="95868">
                  <a:srgbClr val="002060"/>
                </a:gs>
                <a:gs pos="42000">
                  <a:srgbClr val="002060">
                    <a:alpha val="66000"/>
                  </a:srgbClr>
                </a:gs>
                <a:gs pos="0">
                  <a:srgbClr val="4248CE">
                    <a:alpha val="0"/>
                  </a:srgbClr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0" name="화살표: 위쪽 5">
              <a:extLst>
                <a:ext uri="{FF2B5EF4-FFF2-40B4-BE49-F238E27FC236}">
                  <a16:creationId xmlns:a16="http://schemas.microsoft.com/office/drawing/2014/main" id="{6C3D3C87-52E8-4703-950B-549AA9BC223C}"/>
                </a:ext>
              </a:extLst>
            </p:cNvPr>
            <p:cNvSpPr/>
            <p:nvPr/>
          </p:nvSpPr>
          <p:spPr>
            <a:xfrm rot="10800000">
              <a:off x="149165" y="4349011"/>
              <a:ext cx="3307432" cy="234830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5000">
                  <a:srgbClr val="5B9BD5">
                    <a:alpha val="0"/>
                  </a:srgbClr>
                </a:gs>
                <a:gs pos="89000">
                  <a:srgbClr val="5B9BD5">
                    <a:alpha val="0"/>
                  </a:srgbClr>
                </a:gs>
                <a:gs pos="0">
                  <a:srgbClr val="5B9BD5">
                    <a:alpha val="60000"/>
                  </a:srgbClr>
                </a:gs>
                <a:gs pos="100000">
                  <a:srgbClr val="5B9BD5">
                    <a:alpha val="51000"/>
                  </a:srgbClr>
                </a:gs>
              </a:gsLst>
              <a:lin ang="6600000" scaled="0"/>
              <a:tileRect/>
            </a:gradFill>
            <a:ln w="25400">
              <a:gradFill>
                <a:gsLst>
                  <a:gs pos="0">
                    <a:srgbClr val="5B9BD5">
                      <a:alpha val="82000"/>
                    </a:srgbClr>
                  </a:gs>
                  <a:gs pos="54000">
                    <a:srgbClr val="5B9BD5">
                      <a:alpha val="0"/>
                    </a:srgbClr>
                  </a:gs>
                  <a:gs pos="100000">
                    <a:srgbClr val="5B9BD5">
                      <a:alpha val="97000"/>
                    </a:srgbClr>
                  </a:gs>
                </a:gsLst>
                <a:lin ang="7800000" scaled="0"/>
              </a:gra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endParaRPr>
            </a:p>
          </p:txBody>
        </p:sp>
      </p:grpSp>
      <p:sp>
        <p:nvSpPr>
          <p:cNvPr id="395" name="矩形 394">
            <a:extLst>
              <a:ext uri="{FF2B5EF4-FFF2-40B4-BE49-F238E27FC236}">
                <a16:creationId xmlns:a16="http://schemas.microsoft.com/office/drawing/2014/main" id="{3E485890-E681-4F19-B473-99B775529393}"/>
              </a:ext>
            </a:extLst>
          </p:cNvPr>
          <p:cNvSpPr/>
          <p:nvPr/>
        </p:nvSpPr>
        <p:spPr>
          <a:xfrm>
            <a:off x="117919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EA65C4AE-6754-4BE4-BDC4-ED51952DE657}"/>
              </a:ext>
            </a:extLst>
          </p:cNvPr>
          <p:cNvSpPr/>
          <p:nvPr/>
        </p:nvSpPr>
        <p:spPr>
          <a:xfrm>
            <a:off x="1905717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7B6AFD9E-5E55-4FAD-BB12-EEE5702B08B4}"/>
              </a:ext>
            </a:extLst>
          </p:cNvPr>
          <p:cNvSpPr/>
          <p:nvPr/>
        </p:nvSpPr>
        <p:spPr>
          <a:xfrm>
            <a:off x="3693515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32B0185A-9FAF-40E7-927B-0DE77C7E778B}"/>
              </a:ext>
            </a:extLst>
          </p:cNvPr>
          <p:cNvSpPr/>
          <p:nvPr/>
        </p:nvSpPr>
        <p:spPr>
          <a:xfrm>
            <a:off x="5481313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82BBAB26-5B8E-41FD-AE8A-9654F79EDC49}"/>
              </a:ext>
            </a:extLst>
          </p:cNvPr>
          <p:cNvSpPr/>
          <p:nvPr/>
        </p:nvSpPr>
        <p:spPr>
          <a:xfrm>
            <a:off x="7269112" y="3891785"/>
            <a:ext cx="1770522" cy="2640616"/>
          </a:xfrm>
          <a:prstGeom prst="rect">
            <a:avLst/>
          </a:prstGeom>
          <a:solidFill>
            <a:schemeClr val="bg1"/>
          </a:solidFill>
          <a:ln w="19050"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01568CE-4190-417B-BD73-3986E8ADE993}"/>
              </a:ext>
            </a:extLst>
          </p:cNvPr>
          <p:cNvGrpSpPr/>
          <p:nvPr/>
        </p:nvGrpSpPr>
        <p:grpSpPr>
          <a:xfrm>
            <a:off x="5673282" y="3734735"/>
            <a:ext cx="1296000" cy="360000"/>
            <a:chOff x="611060" y="1837273"/>
            <a:chExt cx="1670038" cy="367469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C00D75D4-F3BA-4898-82D0-4DE0CF5754B4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DCD42D70-889C-4981-9138-2F34FD503B1B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94FF7952-0E9E-44BF-A082-69FE79A1E5C1}"/>
              </a:ext>
            </a:extLst>
          </p:cNvPr>
          <p:cNvGrpSpPr/>
          <p:nvPr/>
        </p:nvGrpSpPr>
        <p:grpSpPr>
          <a:xfrm>
            <a:off x="7478277" y="3734735"/>
            <a:ext cx="1296000" cy="360000"/>
            <a:chOff x="611060" y="1837273"/>
            <a:chExt cx="1670038" cy="367469"/>
          </a:xfrm>
        </p:grpSpPr>
        <p:sp>
          <p:nvSpPr>
            <p:cNvPr id="58" name="矩形: 圓角 57">
              <a:extLst>
                <a:ext uri="{FF2B5EF4-FFF2-40B4-BE49-F238E27FC236}">
                  <a16:creationId xmlns:a16="http://schemas.microsoft.com/office/drawing/2014/main" id="{A191C264-D72E-456F-9E03-5509CF9C77C4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4DDCCF0C-7AC0-4727-AE94-5508A170ADEC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A52C127F-13FC-4AC4-B7DC-81DCEBF769D1}"/>
              </a:ext>
            </a:extLst>
          </p:cNvPr>
          <p:cNvSpPr txBox="1"/>
          <p:nvPr/>
        </p:nvSpPr>
        <p:spPr>
          <a:xfrm>
            <a:off x="4572001" y="148254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7030A0"/>
                </a:solidFill>
                <a:latin typeface="方正兰亭黑_GBK"/>
                <a:ea typeface="微軟正黑體" panose="020B0604030504040204" pitchFamily="34" charset="-120"/>
              </a:rPr>
              <a:t>校級中心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7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3" name="等腰三角形 122">
            <a:extLst>
              <a:ext uri="{FF2B5EF4-FFF2-40B4-BE49-F238E27FC236}">
                <a16:creationId xmlns:a16="http://schemas.microsoft.com/office/drawing/2014/main" id="{01F35CAF-9BCE-4422-84BD-21FE503EDFDC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64262" y="3734735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33156" y="3767109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8837" y="386705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35CE4E5-B319-436A-A3FD-EEF9FB6A9C79}"/>
              </a:ext>
            </a:extLst>
          </p:cNvPr>
          <p:cNvGrpSpPr/>
          <p:nvPr/>
        </p:nvGrpSpPr>
        <p:grpSpPr>
          <a:xfrm>
            <a:off x="2137759" y="3734735"/>
            <a:ext cx="1296000" cy="360000"/>
            <a:chOff x="611060" y="1837273"/>
            <a:chExt cx="1670038" cy="367469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ECA43F8F-7B08-4F1B-B8C5-763329F08FD4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3" name="矩形: 圓角 32">
              <a:extLst>
                <a:ext uri="{FF2B5EF4-FFF2-40B4-BE49-F238E27FC236}">
                  <a16:creationId xmlns:a16="http://schemas.microsoft.com/office/drawing/2014/main" id="{4A9B15C4-4289-475B-B99C-8A1E98FB209E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35" name="TextBox 20">
            <a:extLst>
              <a:ext uri="{FF2B5EF4-FFF2-40B4-BE49-F238E27FC236}">
                <a16:creationId xmlns:a16="http://schemas.microsoft.com/office/drawing/2014/main" id="{5B402478-BEDD-45CF-8421-530A846F8311}"/>
              </a:ext>
            </a:extLst>
          </p:cNvPr>
          <p:cNvSpPr txBox="1"/>
          <p:nvPr/>
        </p:nvSpPr>
        <p:spPr>
          <a:xfrm>
            <a:off x="2341621" y="3767109"/>
            <a:ext cx="100358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等腰三角形 35">
            <a:extLst>
              <a:ext uri="{FF2B5EF4-FFF2-40B4-BE49-F238E27FC236}">
                <a16:creationId xmlns:a16="http://schemas.microsoft.com/office/drawing/2014/main" id="{DA95C335-1C97-456E-BDDC-538ED4223B5B}"/>
              </a:ext>
            </a:extLst>
          </p:cNvPr>
          <p:cNvSpPr/>
          <p:nvPr/>
        </p:nvSpPr>
        <p:spPr>
          <a:xfrm rot="5400000">
            <a:off x="2297716" y="3867056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6C386A79-F79A-47FE-996B-31035CBB462C}"/>
              </a:ext>
            </a:extLst>
          </p:cNvPr>
          <p:cNvGrpSpPr/>
          <p:nvPr/>
        </p:nvGrpSpPr>
        <p:grpSpPr>
          <a:xfrm>
            <a:off x="3908332" y="3734735"/>
            <a:ext cx="1296000" cy="360000"/>
            <a:chOff x="611060" y="1837273"/>
            <a:chExt cx="1670038" cy="367469"/>
          </a:xfrm>
        </p:grpSpPr>
        <p:sp>
          <p:nvSpPr>
            <p:cNvPr id="38" name="矩形: 圓角 37">
              <a:extLst>
                <a:ext uri="{FF2B5EF4-FFF2-40B4-BE49-F238E27FC236}">
                  <a16:creationId xmlns:a16="http://schemas.microsoft.com/office/drawing/2014/main" id="{4E3687F6-3EF9-45DC-B05A-136537AD3105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E64EF9A9-0AD5-493C-8955-F3B862E3536F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43" name="TextBox 20">
            <a:extLst>
              <a:ext uri="{FF2B5EF4-FFF2-40B4-BE49-F238E27FC236}">
                <a16:creationId xmlns:a16="http://schemas.microsoft.com/office/drawing/2014/main" id="{BC2C0F02-141F-45C3-8194-10CD55F42D1A}"/>
              </a:ext>
            </a:extLst>
          </p:cNvPr>
          <p:cNvSpPr txBox="1"/>
          <p:nvPr/>
        </p:nvSpPr>
        <p:spPr>
          <a:xfrm>
            <a:off x="4003936" y="3767109"/>
            <a:ext cx="12875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人事費預算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4" name="等腰三角形 43">
            <a:extLst>
              <a:ext uri="{FF2B5EF4-FFF2-40B4-BE49-F238E27FC236}">
                <a16:creationId xmlns:a16="http://schemas.microsoft.com/office/drawing/2014/main" id="{86239603-9172-451A-86C4-33B1535C7994}"/>
              </a:ext>
            </a:extLst>
          </p:cNvPr>
          <p:cNvSpPr/>
          <p:nvPr/>
        </p:nvSpPr>
        <p:spPr>
          <a:xfrm rot="5400000">
            <a:off x="4064600" y="3867056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50" name="TextBox 20">
            <a:extLst>
              <a:ext uri="{FF2B5EF4-FFF2-40B4-BE49-F238E27FC236}">
                <a16:creationId xmlns:a16="http://schemas.microsoft.com/office/drawing/2014/main" id="{226B7421-020A-4A96-9C19-55D49F456961}"/>
              </a:ext>
            </a:extLst>
          </p:cNvPr>
          <p:cNvSpPr txBox="1"/>
          <p:nvPr/>
        </p:nvSpPr>
        <p:spPr>
          <a:xfrm>
            <a:off x="5987226" y="3767109"/>
            <a:ext cx="91825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提醒事項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等腰三角形 50">
            <a:extLst>
              <a:ext uri="{FF2B5EF4-FFF2-40B4-BE49-F238E27FC236}">
                <a16:creationId xmlns:a16="http://schemas.microsoft.com/office/drawing/2014/main" id="{73BDDCEA-A103-4525-B825-A2CF64554592}"/>
              </a:ext>
            </a:extLst>
          </p:cNvPr>
          <p:cNvSpPr/>
          <p:nvPr/>
        </p:nvSpPr>
        <p:spPr>
          <a:xfrm rot="5400000">
            <a:off x="5831270" y="3867056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60" name="TextBox 20">
            <a:extLst>
              <a:ext uri="{FF2B5EF4-FFF2-40B4-BE49-F238E27FC236}">
                <a16:creationId xmlns:a16="http://schemas.microsoft.com/office/drawing/2014/main" id="{101059D7-8FB6-44F4-B130-938DD9CC9706}"/>
              </a:ext>
            </a:extLst>
          </p:cNvPr>
          <p:cNvSpPr txBox="1"/>
          <p:nvPr/>
        </p:nvSpPr>
        <p:spPr>
          <a:xfrm>
            <a:off x="7867675" y="3767109"/>
            <a:ext cx="65940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合約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等腰三角形 60">
            <a:extLst>
              <a:ext uri="{FF2B5EF4-FFF2-40B4-BE49-F238E27FC236}">
                <a16:creationId xmlns:a16="http://schemas.microsoft.com/office/drawing/2014/main" id="{20E58961-BA63-44C2-BFC6-7F4B5651FA42}"/>
              </a:ext>
            </a:extLst>
          </p:cNvPr>
          <p:cNvSpPr/>
          <p:nvPr/>
        </p:nvSpPr>
        <p:spPr>
          <a:xfrm rot="5400000">
            <a:off x="7655532" y="386705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427CA9-9795-446F-834E-EF7A1E35E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2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88E44C0-310A-42F1-B83B-79FB94F2E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251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A107E9-5035-45E3-BD5A-D4979D6F59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48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4A24ED2-1B4A-4964-8181-76F4EA6BED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21" y="4186083"/>
            <a:ext cx="1579281" cy="2233468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04721DE-708B-4798-A9A4-A3EB16993F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89" y="4186083"/>
            <a:ext cx="1580088" cy="2234609"/>
          </a:xfrm>
          <a:prstGeom prst="rect">
            <a:avLst/>
          </a:prstGeom>
          <a:ln>
            <a:solidFill>
              <a:srgbClr val="2F5597"/>
            </a:solidFill>
          </a:ln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6976A2E9-2EA8-4277-A462-0D112FB24F54}"/>
              </a:ext>
            </a:extLst>
          </p:cNvPr>
          <p:cNvSpPr txBox="1"/>
          <p:nvPr/>
        </p:nvSpPr>
        <p:spPr>
          <a:xfrm>
            <a:off x="22642" y="599036"/>
            <a:ext cx="76010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務必以紙本創文範疇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：附件為實體 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包括成冊資料、支票、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、原始憑證及需要</a:t>
            </a:r>
            <a:r>
              <a:rPr lang="zh-TW" altLang="en-US" sz="105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簽名蓋章用印</a:t>
            </a:r>
            <a:r>
              <a:rPr lang="zh-TW" altLang="en-US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之文件等</a:t>
            </a:r>
            <a:r>
              <a:rPr lang="en-US" altLang="zh-TW" sz="1050" b="1" dirty="0">
                <a:solidFill>
                  <a:srgbClr val="B6DC5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i="0" u="none" strike="noStrike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43E33D4A-5748-4BB7-A4D2-DC466C48E1AC}"/>
              </a:ext>
            </a:extLst>
          </p:cNvPr>
          <p:cNvSpPr/>
          <p:nvPr/>
        </p:nvSpPr>
        <p:spPr>
          <a:xfrm>
            <a:off x="6926019" y="2295525"/>
            <a:ext cx="2026298" cy="1260548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t"/>
          <a:lstStyle/>
          <a:p>
            <a:pPr algn="ctr"/>
            <a:endParaRPr lang="zh-TW" altLang="en-US" sz="9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F4ECE781-37B8-4359-B410-048EF62A96E4}"/>
              </a:ext>
            </a:extLst>
          </p:cNvPr>
          <p:cNvSpPr/>
          <p:nvPr/>
        </p:nvSpPr>
        <p:spPr>
          <a:xfrm>
            <a:off x="6928581" y="1009983"/>
            <a:ext cx="2026298" cy="357321"/>
          </a:xfrm>
          <a:prstGeom prst="roundRect">
            <a:avLst>
              <a:gd name="adj" fmla="val 319"/>
            </a:avLst>
          </a:prstGeom>
          <a:solidFill>
            <a:srgbClr val="00B8B4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92075"/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如簽呈有發文需求，請</a:t>
            </a:r>
            <a:r>
              <a:rPr lang="zh-TW" altLang="en-US" sz="105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檢附下述文件</a:t>
            </a:r>
            <a:r>
              <a:rPr lang="zh-TW" altLang="en-US" sz="105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遞送產學處製作函稿：</a:t>
            </a: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9E909C2-8CD5-4736-8B1D-B54E947D62B8}"/>
              </a:ext>
            </a:extLst>
          </p:cNvPr>
          <p:cNvSpPr/>
          <p:nvPr/>
        </p:nvSpPr>
        <p:spPr>
          <a:xfrm>
            <a:off x="6928581" y="1387064"/>
            <a:ext cx="2026298" cy="88458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91F445E7-5792-4859-A65A-1B590FE89919}"/>
              </a:ext>
            </a:extLst>
          </p:cNvPr>
          <p:cNvSpPr/>
          <p:nvPr/>
        </p:nvSpPr>
        <p:spPr>
          <a:xfrm>
            <a:off x="6909113" y="1587593"/>
            <a:ext cx="1159326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隨文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附件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r>
              <a:rPr lang="en-US" altLang="zh-TW" sz="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F33091E-B408-46CA-8658-B83DA196027D}"/>
              </a:ext>
            </a:extLst>
          </p:cNvPr>
          <p:cNvSpPr/>
          <p:nvPr/>
        </p:nvSpPr>
        <p:spPr>
          <a:xfrm>
            <a:off x="6851181" y="1400813"/>
            <a:ext cx="14594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【</a:t>
            </a:r>
            <a:r>
              <a:rPr lang="zh-TW" altLang="en-US" sz="1000" b="1" u="sng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合約用印、發文</a:t>
            </a:r>
            <a:r>
              <a:rPr lang="en-US" altLang="zh-TW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】</a:t>
            </a:r>
            <a:r>
              <a:rPr lang="zh-TW" altLang="en-US" sz="1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endParaRPr lang="zh-TW" altLang="en-US" sz="2400" u="sng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4559E932-EACC-4B2F-8942-9D3D462DA87E}"/>
              </a:ext>
            </a:extLst>
          </p:cNvPr>
          <p:cNvSpPr/>
          <p:nvPr/>
        </p:nvSpPr>
        <p:spPr>
          <a:xfrm>
            <a:off x="6909113" y="2532175"/>
            <a:ext cx="1171890" cy="81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核准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簽呈影本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收據正本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 2" panose="05020102010507070707" pitchFamily="18" charset="2"/>
            </a:endParaRPr>
          </a:p>
          <a:p>
            <a:pPr>
              <a:lnSpc>
                <a:spcPct val="120000"/>
              </a:lnSpc>
            </a:pP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收據影本</a:t>
            </a:r>
            <a:endParaRPr lang="en-US" altLang="zh-TW" sz="1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Wingdings 2" panose="05020102010507070707" pitchFamily="18" charset="2"/>
            </a:endParaRPr>
          </a:p>
          <a:p>
            <a:pPr>
              <a:lnSpc>
                <a:spcPct val="120000"/>
              </a:lnSpc>
            </a:pP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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隨文附件 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合約</a:t>
            </a:r>
            <a:r>
              <a:rPr lang="en-US" altLang="zh-TW" sz="1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C741D828-B2B9-4A75-A8D1-0096FC991FC3}"/>
              </a:ext>
            </a:extLst>
          </p:cNvPr>
          <p:cNvSpPr/>
          <p:nvPr/>
        </p:nvSpPr>
        <p:spPr>
          <a:xfrm>
            <a:off x="6851181" y="2310973"/>
            <a:ext cx="16780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【</a:t>
            </a:r>
            <a:r>
              <a:rPr lang="zh-TW" altLang="en-US" sz="10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合約用印</a:t>
            </a:r>
            <a:r>
              <a:rPr lang="en-US" altLang="zh-TW" sz="10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+</a:t>
            </a:r>
            <a:r>
              <a:rPr lang="zh-TW" altLang="en-US" sz="1000" b="1" u="sng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請款發文</a:t>
            </a:r>
            <a:r>
              <a:rPr lang="en-US" altLang="zh-TW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】</a:t>
            </a:r>
            <a:r>
              <a:rPr lang="zh-TW" altLang="en-US" sz="1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 2" panose="05020102010507070707" pitchFamily="18" charset="2"/>
              </a:rPr>
              <a:t>：</a:t>
            </a:r>
            <a:endParaRPr lang="zh-TW" altLang="en-US" sz="2400" u="sng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98D4444-A03B-4E35-9C3E-B326E2F81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675260"/>
              </p:ext>
            </p:extLst>
          </p:nvPr>
        </p:nvGraphicFramePr>
        <p:xfrm>
          <a:off x="229532" y="1020441"/>
          <a:ext cx="6639419" cy="25200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1433">
                  <a:extLst>
                    <a:ext uri="{9D8B030D-6E8A-4147-A177-3AD203B41FA5}">
                      <a16:colId xmlns:a16="http://schemas.microsoft.com/office/drawing/2014/main" val="3689848591"/>
                    </a:ext>
                  </a:extLst>
                </a:gridCol>
                <a:gridCol w="6057986">
                  <a:extLst>
                    <a:ext uri="{9D8B030D-6E8A-4147-A177-3AD203B41FA5}">
                      <a16:colId xmlns:a16="http://schemas.microsoft.com/office/drawing/2014/main" val="3650632202"/>
                    </a:ext>
                  </a:extLst>
                </a:gridCol>
              </a:tblGrid>
              <a:tr h="404445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校級中心簽</a:t>
                      </a:r>
                      <a:r>
                        <a:rPr lang="en-US" altLang="zh-TW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+</a:t>
                      </a: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行政單位稿 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14654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68288" algn="l"/>
                        </a:tabLst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教學單位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3962107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會辦單位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420676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決行</a:t>
                      </a: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2774"/>
                  </a:ext>
                </a:extLst>
              </a:tr>
              <a:tr h="528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1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後會單位</a:t>
                      </a:r>
                      <a:endParaRPr lang="zh-TW" altLang="en-US" sz="1100" dirty="0"/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CCF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877762"/>
                  </a:ext>
                </a:extLst>
              </a:tr>
            </a:tbl>
          </a:graphicData>
        </a:graphic>
      </p:graphicFrame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1249AE13-9D76-40B1-B95D-B5F39E81C0DC}"/>
              </a:ext>
            </a:extLst>
          </p:cNvPr>
          <p:cNvSpPr/>
          <p:nvPr/>
        </p:nvSpPr>
        <p:spPr>
          <a:xfrm>
            <a:off x="886192" y="1520703"/>
            <a:ext cx="648000" cy="288000"/>
          </a:xfrm>
          <a:prstGeom prst="roundRect">
            <a:avLst/>
          </a:prstGeom>
          <a:solidFill>
            <a:srgbClr val="D8DAF5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創簽陳核</a:t>
            </a:r>
          </a:p>
        </p:txBody>
      </p:sp>
      <p:sp>
        <p:nvSpPr>
          <p:cNvPr id="129" name="矩形: 圓角 128">
            <a:extLst>
              <a:ext uri="{FF2B5EF4-FFF2-40B4-BE49-F238E27FC236}">
                <a16:creationId xmlns:a16="http://schemas.microsoft.com/office/drawing/2014/main" id="{4804428A-A0CB-40EE-980C-C9A7B6D09BE9}"/>
              </a:ext>
            </a:extLst>
          </p:cNvPr>
          <p:cNvSpPr/>
          <p:nvPr/>
        </p:nvSpPr>
        <p:spPr>
          <a:xfrm>
            <a:off x="1698771" y="1517608"/>
            <a:ext cx="727493" cy="288000"/>
          </a:xfrm>
          <a:prstGeom prst="roundRect">
            <a:avLst/>
          </a:prstGeom>
          <a:solidFill>
            <a:srgbClr val="D8DAF5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中心主任簽核</a:t>
            </a:r>
          </a:p>
        </p:txBody>
      </p:sp>
      <p:sp>
        <p:nvSpPr>
          <p:cNvPr id="130" name="矩形: 圓角 129">
            <a:extLst>
              <a:ext uri="{FF2B5EF4-FFF2-40B4-BE49-F238E27FC236}">
                <a16:creationId xmlns:a16="http://schemas.microsoft.com/office/drawing/2014/main" id="{FF40F518-CFEE-4726-9D08-663B261E78EE}"/>
              </a:ext>
            </a:extLst>
          </p:cNvPr>
          <p:cNvSpPr/>
          <p:nvPr/>
        </p:nvSpPr>
        <p:spPr>
          <a:xfrm>
            <a:off x="886192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</a:p>
        </p:txBody>
      </p:sp>
      <p:sp>
        <p:nvSpPr>
          <p:cNvPr id="131" name="矩形: 圓角 130">
            <a:extLst>
              <a:ext uri="{FF2B5EF4-FFF2-40B4-BE49-F238E27FC236}">
                <a16:creationId xmlns:a16="http://schemas.microsoft.com/office/drawing/2014/main" id="{F67061B7-6B7C-403D-98B1-9FE29E19E587}"/>
              </a:ext>
            </a:extLst>
          </p:cNvPr>
          <p:cNvSpPr/>
          <p:nvPr/>
        </p:nvSpPr>
        <p:spPr>
          <a:xfrm>
            <a:off x="1719485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人事室</a:t>
            </a:r>
          </a:p>
        </p:txBody>
      </p: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F84D9E1C-D783-41B1-BCD6-D8A91B6A7A20}"/>
              </a:ext>
            </a:extLst>
          </p:cNvPr>
          <p:cNvSpPr/>
          <p:nvPr/>
        </p:nvSpPr>
        <p:spPr>
          <a:xfrm>
            <a:off x="3453124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會畢送決行</a:t>
            </a:r>
          </a:p>
        </p:txBody>
      </p:sp>
      <p:sp>
        <p:nvSpPr>
          <p:cNvPr id="133" name="矩形: 圓角 132">
            <a:extLst>
              <a:ext uri="{FF2B5EF4-FFF2-40B4-BE49-F238E27FC236}">
                <a16:creationId xmlns:a16="http://schemas.microsoft.com/office/drawing/2014/main" id="{6C19AA9B-6396-4B25-BBCA-A322F50FF409}"/>
              </a:ext>
            </a:extLst>
          </p:cNvPr>
          <p:cNvSpPr/>
          <p:nvPr/>
        </p:nvSpPr>
        <p:spPr>
          <a:xfrm>
            <a:off x="3449773" y="2558752"/>
            <a:ext cx="648000" cy="288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一層決行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主任秘書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69058C6F-AF92-4313-8EA1-1120D5990BE0}"/>
              </a:ext>
            </a:extLst>
          </p:cNvPr>
          <p:cNvSpPr/>
          <p:nvPr/>
        </p:nvSpPr>
        <p:spPr>
          <a:xfrm>
            <a:off x="3848534" y="1517608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決行回承辦</a:t>
            </a: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26AF7EE4-200B-43BC-970F-6BD722F631F1}"/>
              </a:ext>
            </a:extLst>
          </p:cNvPr>
          <p:cNvSpPr/>
          <p:nvPr/>
        </p:nvSpPr>
        <p:spPr>
          <a:xfrm>
            <a:off x="5106660" y="1490018"/>
            <a:ext cx="1007727" cy="371351"/>
          </a:xfrm>
          <a:prstGeom prst="roundRect">
            <a:avLst>
              <a:gd name="adj" fmla="val 802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會畢回承辦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核決簽自留存</a:t>
            </a:r>
            <a:endParaRPr lang="en-US" altLang="zh-TW" sz="600" b="1" dirty="0">
              <a:solidFill>
                <a:srgbClr val="4472C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 </a:t>
            </a:r>
            <a:r>
              <a:rPr lang="zh-TW" altLang="en-US" sz="600" b="1" dirty="0">
                <a:solidFill>
                  <a:srgbClr val="4472C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電子文自留存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3C89A79C-6E7F-4E48-B2EE-ABCD40E1B3F4}"/>
              </a:ext>
            </a:extLst>
          </p:cNvPr>
          <p:cNvSpPr/>
          <p:nvPr/>
        </p:nvSpPr>
        <p:spPr>
          <a:xfrm>
            <a:off x="4239177" y="3140712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後會出納組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開立收據</a:t>
            </a:r>
            <a:r>
              <a:rPr lang="en-US" altLang="zh-TW" sz="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F27DFEFB-4C4A-45F4-8CF2-065B2BF10EAA}"/>
              </a:ext>
            </a:extLst>
          </p:cNvPr>
          <p:cNvSpPr/>
          <p:nvPr/>
        </p:nvSpPr>
        <p:spPr>
          <a:xfrm>
            <a:off x="5286523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產學處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創稿陳核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3B990026-9E6D-41D2-B92C-242F18E1741C}"/>
              </a:ext>
            </a:extLst>
          </p:cNvPr>
          <p:cNvSpPr/>
          <p:nvPr/>
        </p:nvSpPr>
        <p:spPr>
          <a:xfrm>
            <a:off x="6154466" y="255875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函稿決行後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送發文</a:t>
            </a:r>
          </a:p>
        </p:txBody>
      </p: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3FE41A87-56A9-4593-B4DF-E0396C953FCC}"/>
              </a:ext>
            </a:extLst>
          </p:cNvPr>
          <p:cNvSpPr/>
          <p:nvPr/>
        </p:nvSpPr>
        <p:spPr>
          <a:xfrm>
            <a:off x="6157237" y="3140712"/>
            <a:ext cx="648000" cy="2880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文書組</a:t>
            </a:r>
            <a:endParaRPr lang="en-US" altLang="zh-TW" sz="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發文、歸檔</a:t>
            </a:r>
            <a:r>
              <a:rPr lang="en-US" altLang="zh-TW" sz="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5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0" name="直線單箭頭接點 139">
            <a:extLst>
              <a:ext uri="{FF2B5EF4-FFF2-40B4-BE49-F238E27FC236}">
                <a16:creationId xmlns:a16="http://schemas.microsoft.com/office/drawing/2014/main" id="{2F8FBE6E-4F16-456A-A1DE-6927C6EBE370}"/>
              </a:ext>
            </a:extLst>
          </p:cNvPr>
          <p:cNvCxnSpPr>
            <a:cxnSpLocks/>
            <a:stCxn id="128" idx="3"/>
            <a:endCxn id="129" idx="1"/>
          </p:cNvCxnSpPr>
          <p:nvPr/>
        </p:nvCxnSpPr>
        <p:spPr>
          <a:xfrm flipV="1">
            <a:off x="1534192" y="1661608"/>
            <a:ext cx="164579" cy="3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單箭頭接點 141">
            <a:extLst>
              <a:ext uri="{FF2B5EF4-FFF2-40B4-BE49-F238E27FC236}">
                <a16:creationId xmlns:a16="http://schemas.microsoft.com/office/drawing/2014/main" id="{33A076F1-7F3C-4BE7-AC2F-58710E24CBC5}"/>
              </a:ext>
            </a:extLst>
          </p:cNvPr>
          <p:cNvCxnSpPr>
            <a:cxnSpLocks/>
            <a:stCxn id="130" idx="3"/>
            <a:endCxn id="131" idx="1"/>
          </p:cNvCxnSpPr>
          <p:nvPr/>
        </p:nvCxnSpPr>
        <p:spPr>
          <a:xfrm>
            <a:off x="1534192" y="2221357"/>
            <a:ext cx="185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單箭頭接點 142">
            <a:extLst>
              <a:ext uri="{FF2B5EF4-FFF2-40B4-BE49-F238E27FC236}">
                <a16:creationId xmlns:a16="http://schemas.microsoft.com/office/drawing/2014/main" id="{47EB9009-BAB5-4147-8EF7-5C41CC36FE5D}"/>
              </a:ext>
            </a:extLst>
          </p:cNvPr>
          <p:cNvCxnSpPr>
            <a:cxnSpLocks/>
            <a:stCxn id="131" idx="3"/>
            <a:endCxn id="202" idx="1"/>
          </p:cNvCxnSpPr>
          <p:nvPr/>
        </p:nvCxnSpPr>
        <p:spPr>
          <a:xfrm>
            <a:off x="2367485" y="2221357"/>
            <a:ext cx="2090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單箭頭接點 143">
            <a:extLst>
              <a:ext uri="{FF2B5EF4-FFF2-40B4-BE49-F238E27FC236}">
                <a16:creationId xmlns:a16="http://schemas.microsoft.com/office/drawing/2014/main" id="{0356F335-FCD8-4EB0-9F78-49CC385C9833}"/>
              </a:ext>
            </a:extLst>
          </p:cNvPr>
          <p:cNvCxnSpPr>
            <a:cxnSpLocks/>
            <a:stCxn id="138" idx="2"/>
            <a:endCxn id="139" idx="0"/>
          </p:cNvCxnSpPr>
          <p:nvPr/>
        </p:nvCxnSpPr>
        <p:spPr>
          <a:xfrm>
            <a:off x="6478466" y="2846752"/>
            <a:ext cx="2771" cy="293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6" name="接點: 肘形 145">
            <a:extLst>
              <a:ext uri="{FF2B5EF4-FFF2-40B4-BE49-F238E27FC236}">
                <a16:creationId xmlns:a16="http://schemas.microsoft.com/office/drawing/2014/main" id="{7B1F1992-72E4-4875-8D02-9A722150E818}"/>
              </a:ext>
            </a:extLst>
          </p:cNvPr>
          <p:cNvCxnSpPr>
            <a:cxnSpLocks/>
            <a:stCxn id="134" idx="3"/>
            <a:endCxn id="136" idx="0"/>
          </p:cNvCxnSpPr>
          <p:nvPr/>
        </p:nvCxnSpPr>
        <p:spPr>
          <a:xfrm>
            <a:off x="4496534" y="1661608"/>
            <a:ext cx="66643" cy="14791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接點: 肘形 146">
            <a:extLst>
              <a:ext uri="{FF2B5EF4-FFF2-40B4-BE49-F238E27FC236}">
                <a16:creationId xmlns:a16="http://schemas.microsoft.com/office/drawing/2014/main" id="{CA28E3BB-D4B1-43DC-B5E8-F28E82BD0583}"/>
              </a:ext>
            </a:extLst>
          </p:cNvPr>
          <p:cNvCxnSpPr>
            <a:cxnSpLocks/>
            <a:stCxn id="133" idx="3"/>
            <a:endCxn id="134" idx="2"/>
          </p:cNvCxnSpPr>
          <p:nvPr/>
        </p:nvCxnSpPr>
        <p:spPr>
          <a:xfrm flipV="1">
            <a:off x="4097773" y="1805608"/>
            <a:ext cx="74761" cy="8971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525DABAF-3F58-4789-87F7-4B745E95D266}"/>
              </a:ext>
            </a:extLst>
          </p:cNvPr>
          <p:cNvCxnSpPr>
            <a:cxnSpLocks/>
            <a:stCxn id="136" idx="3"/>
            <a:endCxn id="135" idx="1"/>
          </p:cNvCxnSpPr>
          <p:nvPr/>
        </p:nvCxnSpPr>
        <p:spPr>
          <a:xfrm flipV="1">
            <a:off x="4887177" y="1675694"/>
            <a:ext cx="219483" cy="160901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1" name="矩形: 圓角 150">
            <a:extLst>
              <a:ext uri="{FF2B5EF4-FFF2-40B4-BE49-F238E27FC236}">
                <a16:creationId xmlns:a16="http://schemas.microsoft.com/office/drawing/2014/main" id="{AFA093A1-E038-4461-9196-3321D5CCBC17}"/>
              </a:ext>
            </a:extLst>
          </p:cNvPr>
          <p:cNvSpPr/>
          <p:nvPr/>
        </p:nvSpPr>
        <p:spPr>
          <a:xfrm>
            <a:off x="4704098" y="2087583"/>
            <a:ext cx="606424" cy="221929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紙本遞送</a:t>
            </a:r>
          </a:p>
        </p:txBody>
      </p:sp>
      <p:sp>
        <p:nvSpPr>
          <p:cNvPr id="152" name="矩形: 圓角 151">
            <a:extLst>
              <a:ext uri="{FF2B5EF4-FFF2-40B4-BE49-F238E27FC236}">
                <a16:creationId xmlns:a16="http://schemas.microsoft.com/office/drawing/2014/main" id="{90AA5335-FA85-46CF-AA02-45F4F82A477B}"/>
              </a:ext>
            </a:extLst>
          </p:cNvPr>
          <p:cNvSpPr/>
          <p:nvPr/>
        </p:nvSpPr>
        <p:spPr>
          <a:xfrm>
            <a:off x="5290534" y="2859780"/>
            <a:ext cx="648000" cy="101900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sp>
        <p:nvSpPr>
          <p:cNvPr id="153" name="矩形: 圓角 152">
            <a:extLst>
              <a:ext uri="{FF2B5EF4-FFF2-40B4-BE49-F238E27FC236}">
                <a16:creationId xmlns:a16="http://schemas.microsoft.com/office/drawing/2014/main" id="{23C86617-0C29-4758-86BA-DCD67CD24BC5}"/>
              </a:ext>
            </a:extLst>
          </p:cNvPr>
          <p:cNvSpPr/>
          <p:nvPr/>
        </p:nvSpPr>
        <p:spPr>
          <a:xfrm>
            <a:off x="5495404" y="3234909"/>
            <a:ext cx="647999" cy="116816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r"/>
            <a:r>
              <a:rPr lang="zh-TW" altLang="en-US" sz="7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電子文無須會辦</a:t>
            </a:r>
          </a:p>
        </p:txBody>
      </p:sp>
      <p:cxnSp>
        <p:nvCxnSpPr>
          <p:cNvPr id="167" name="接點: 肘形 166">
            <a:extLst>
              <a:ext uri="{FF2B5EF4-FFF2-40B4-BE49-F238E27FC236}">
                <a16:creationId xmlns:a16="http://schemas.microsoft.com/office/drawing/2014/main" id="{8D020BEF-5789-474B-8235-2E14DB35DFA3}"/>
              </a:ext>
            </a:extLst>
          </p:cNvPr>
          <p:cNvCxnSpPr>
            <a:cxnSpLocks/>
            <a:stCxn id="124" idx="2"/>
            <a:endCxn id="130" idx="0"/>
          </p:cNvCxnSpPr>
          <p:nvPr/>
        </p:nvCxnSpPr>
        <p:spPr>
          <a:xfrm rot="5400000">
            <a:off x="1939874" y="1075926"/>
            <a:ext cx="271749" cy="173111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線單箭頭接點 185">
            <a:extLst>
              <a:ext uri="{FF2B5EF4-FFF2-40B4-BE49-F238E27FC236}">
                <a16:creationId xmlns:a16="http://schemas.microsoft.com/office/drawing/2014/main" id="{D84A9B59-74E8-42CE-A206-8052513C8C49}"/>
              </a:ext>
            </a:extLst>
          </p:cNvPr>
          <p:cNvCxnSpPr>
            <a:cxnSpLocks/>
            <a:stCxn id="135" idx="2"/>
            <a:endCxn id="137" idx="0"/>
          </p:cNvCxnSpPr>
          <p:nvPr/>
        </p:nvCxnSpPr>
        <p:spPr>
          <a:xfrm flipH="1">
            <a:off x="5610523" y="1861369"/>
            <a:ext cx="1" cy="697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3" name="直線單箭頭接點 192">
            <a:extLst>
              <a:ext uri="{FF2B5EF4-FFF2-40B4-BE49-F238E27FC236}">
                <a16:creationId xmlns:a16="http://schemas.microsoft.com/office/drawing/2014/main" id="{723A9368-8635-4E56-A1FC-5C86DC7F3AAA}"/>
              </a:ext>
            </a:extLst>
          </p:cNvPr>
          <p:cNvCxnSpPr>
            <a:cxnSpLocks/>
            <a:stCxn id="137" idx="3"/>
            <a:endCxn id="138" idx="1"/>
          </p:cNvCxnSpPr>
          <p:nvPr/>
        </p:nvCxnSpPr>
        <p:spPr>
          <a:xfrm>
            <a:off x="5934523" y="2702752"/>
            <a:ext cx="219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2" name="矩形: 圓角 201">
            <a:extLst>
              <a:ext uri="{FF2B5EF4-FFF2-40B4-BE49-F238E27FC236}">
                <a16:creationId xmlns:a16="http://schemas.microsoft.com/office/drawing/2014/main" id="{9FDB9CA5-8972-43C7-94C9-82F9750543D2}"/>
              </a:ext>
            </a:extLst>
          </p:cNvPr>
          <p:cNvSpPr/>
          <p:nvPr/>
        </p:nvSpPr>
        <p:spPr>
          <a:xfrm>
            <a:off x="2576564" y="2077357"/>
            <a:ext cx="648000" cy="288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主計室</a:t>
            </a:r>
          </a:p>
        </p:txBody>
      </p:sp>
      <p:cxnSp>
        <p:nvCxnSpPr>
          <p:cNvPr id="207" name="直線單箭頭接點 206">
            <a:extLst>
              <a:ext uri="{FF2B5EF4-FFF2-40B4-BE49-F238E27FC236}">
                <a16:creationId xmlns:a16="http://schemas.microsoft.com/office/drawing/2014/main" id="{0EB66699-DCD6-45A6-89E2-63B4E9DE0B7A}"/>
              </a:ext>
            </a:extLst>
          </p:cNvPr>
          <p:cNvCxnSpPr>
            <a:cxnSpLocks/>
            <a:stCxn id="202" idx="3"/>
            <a:endCxn id="132" idx="1"/>
          </p:cNvCxnSpPr>
          <p:nvPr/>
        </p:nvCxnSpPr>
        <p:spPr>
          <a:xfrm>
            <a:off x="3224564" y="2221357"/>
            <a:ext cx="228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直線單箭頭接點 210">
            <a:extLst>
              <a:ext uri="{FF2B5EF4-FFF2-40B4-BE49-F238E27FC236}">
                <a16:creationId xmlns:a16="http://schemas.microsoft.com/office/drawing/2014/main" id="{413C777E-763F-42EE-8B19-A0D0340E407A}"/>
              </a:ext>
            </a:extLst>
          </p:cNvPr>
          <p:cNvCxnSpPr>
            <a:cxnSpLocks/>
            <a:stCxn id="132" idx="2"/>
            <a:endCxn id="133" idx="0"/>
          </p:cNvCxnSpPr>
          <p:nvPr/>
        </p:nvCxnSpPr>
        <p:spPr>
          <a:xfrm flipH="1">
            <a:off x="3773773" y="2365357"/>
            <a:ext cx="3351" cy="193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矩形 217">
            <a:extLst>
              <a:ext uri="{FF2B5EF4-FFF2-40B4-BE49-F238E27FC236}">
                <a16:creationId xmlns:a16="http://schemas.microsoft.com/office/drawing/2014/main" id="{628C817D-DAE6-40AB-9970-A5150695DBE1}"/>
              </a:ext>
            </a:extLst>
          </p:cNvPr>
          <p:cNvSpPr/>
          <p:nvPr/>
        </p:nvSpPr>
        <p:spPr>
          <a:xfrm>
            <a:off x="7032534" y="1996145"/>
            <a:ext cx="17940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合約因有正本留存，故免複印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000" dirty="0"/>
          </a:p>
        </p:txBody>
      </p:sp>
      <p:sp>
        <p:nvSpPr>
          <p:cNvPr id="225" name="Slide Number Placeholder 5">
            <a:extLst>
              <a:ext uri="{FF2B5EF4-FFF2-40B4-BE49-F238E27FC236}">
                <a16:creationId xmlns:a16="http://schemas.microsoft.com/office/drawing/2014/main" id="{851DB54D-8140-44F3-8DF2-95B3FEC96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5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226" name="群組 225">
            <a:extLst>
              <a:ext uri="{FF2B5EF4-FFF2-40B4-BE49-F238E27FC236}">
                <a16:creationId xmlns:a16="http://schemas.microsoft.com/office/drawing/2014/main" id="{CE6C2A51-1E2D-4836-8D0B-709A7A172696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227" name="圖片 226">
              <a:extLst>
                <a:ext uri="{FF2B5EF4-FFF2-40B4-BE49-F238E27FC236}">
                  <a16:creationId xmlns:a16="http://schemas.microsoft.com/office/drawing/2014/main" id="{AF60636C-5D87-4307-B850-028ABF99E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228" name="圖片 227">
              <a:extLst>
                <a:ext uri="{FF2B5EF4-FFF2-40B4-BE49-F238E27FC236}">
                  <a16:creationId xmlns:a16="http://schemas.microsoft.com/office/drawing/2014/main" id="{04FB1E1D-15B1-4D6A-85FE-05F9D60761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D8BDEDC1-77D5-4B78-A4AE-DC41664B8EF2}"/>
              </a:ext>
            </a:extLst>
          </p:cNvPr>
          <p:cNvSpPr/>
          <p:nvPr/>
        </p:nvSpPr>
        <p:spPr>
          <a:xfrm>
            <a:off x="7032534" y="3313309"/>
            <a:ext cx="17940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合約因有正本留存，故免複印</a:t>
            </a:r>
            <a:r>
              <a:rPr lang="en-US" altLang="zh-TW" sz="900" b="1" dirty="0">
                <a:solidFill>
                  <a:srgbClr val="C00000"/>
                </a:solidFill>
                <a:highlight>
                  <a:srgbClr val="FFFF99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) </a:t>
            </a:r>
            <a:endParaRPr lang="zh-TW" altLang="en-US" sz="2000" dirty="0"/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78A0FF4E-5CA3-4B02-8F47-3609451FA650}"/>
              </a:ext>
            </a:extLst>
          </p:cNvPr>
          <p:cNvSpPr/>
          <p:nvPr/>
        </p:nvSpPr>
        <p:spPr>
          <a:xfrm>
            <a:off x="5514384" y="2106354"/>
            <a:ext cx="557840" cy="101900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zh-TW" altLang="en-US" sz="700" b="1" dirty="0">
                <a:solidFill>
                  <a:srgbClr val="E67E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如有發文需求</a:t>
            </a:r>
          </a:p>
        </p:txBody>
      </p:sp>
      <p:sp>
        <p:nvSpPr>
          <p:cNvPr id="92" name="矩形: 圓角 91">
            <a:extLst>
              <a:ext uri="{FF2B5EF4-FFF2-40B4-BE49-F238E27FC236}">
                <a16:creationId xmlns:a16="http://schemas.microsoft.com/office/drawing/2014/main" id="{CACC67FA-7A65-4485-AFC1-6178C161B824}"/>
              </a:ext>
            </a:extLst>
          </p:cNvPr>
          <p:cNvSpPr/>
          <p:nvPr/>
        </p:nvSpPr>
        <p:spPr>
          <a:xfrm>
            <a:off x="5493601" y="2197081"/>
            <a:ext cx="1296000" cy="128405"/>
          </a:xfrm>
          <a:prstGeom prst="roundRect">
            <a:avLst/>
          </a:prstGeom>
          <a:solidFill>
            <a:srgbClr val="EEE5F7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核決簽呈影本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收據正本、收據影本</a:t>
            </a:r>
            <a:r>
              <a:rPr lang="en-US" altLang="zh-TW" sz="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4" name="矩形: 圓角 123">
            <a:extLst>
              <a:ext uri="{FF2B5EF4-FFF2-40B4-BE49-F238E27FC236}">
                <a16:creationId xmlns:a16="http://schemas.microsoft.com/office/drawing/2014/main" id="{9835A545-1CE1-4D99-8F82-CDAE165DE764}"/>
              </a:ext>
            </a:extLst>
          </p:cNvPr>
          <p:cNvSpPr/>
          <p:nvPr/>
        </p:nvSpPr>
        <p:spPr>
          <a:xfrm>
            <a:off x="2577557" y="1517608"/>
            <a:ext cx="727493" cy="288000"/>
          </a:xfrm>
          <a:prstGeom prst="roundRect">
            <a:avLst/>
          </a:prstGeom>
          <a:solidFill>
            <a:srgbClr val="D8DAF5"/>
          </a:soli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主聘系所主管</a:t>
            </a:r>
          </a:p>
        </p:txBody>
      </p:sp>
      <p:cxnSp>
        <p:nvCxnSpPr>
          <p:cNvPr id="125" name="直線單箭頭接點 124">
            <a:extLst>
              <a:ext uri="{FF2B5EF4-FFF2-40B4-BE49-F238E27FC236}">
                <a16:creationId xmlns:a16="http://schemas.microsoft.com/office/drawing/2014/main" id="{7183820A-795C-41C4-A5BD-1FF841B9B75C}"/>
              </a:ext>
            </a:extLst>
          </p:cNvPr>
          <p:cNvCxnSpPr>
            <a:cxnSpLocks/>
            <a:stCxn id="129" idx="3"/>
            <a:endCxn id="124" idx="1"/>
          </p:cNvCxnSpPr>
          <p:nvPr/>
        </p:nvCxnSpPr>
        <p:spPr>
          <a:xfrm>
            <a:off x="2426264" y="1661608"/>
            <a:ext cx="1512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06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8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6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5427CA9-9795-446F-834E-EF7A1E35E4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33578"/>
          <a:stretch/>
        </p:blipFill>
        <p:spPr>
          <a:xfrm>
            <a:off x="1265340" y="749600"/>
            <a:ext cx="6786694" cy="5687757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57595" y="786685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26489" y="819059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2170" y="91900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763396D3-D41A-472D-B625-A97576D84130}"/>
              </a:ext>
            </a:extLst>
          </p:cNvPr>
          <p:cNvSpPr/>
          <p:nvPr/>
        </p:nvSpPr>
        <p:spPr>
          <a:xfrm>
            <a:off x="2405934" y="2661879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3FD54222-6672-4587-B314-DCE4B796EC29}"/>
              </a:ext>
            </a:extLst>
          </p:cNvPr>
          <p:cNvSpPr/>
          <p:nvPr/>
        </p:nvSpPr>
        <p:spPr>
          <a:xfrm>
            <a:off x="3099100" y="3185084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CC00792-49B6-4766-86AC-1E77C175A281}"/>
              </a:ext>
            </a:extLst>
          </p:cNvPr>
          <p:cNvSpPr/>
          <p:nvPr/>
        </p:nvSpPr>
        <p:spPr>
          <a:xfrm>
            <a:off x="5696334" y="1509740"/>
            <a:ext cx="1442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產字號由產學處承辦人創建後填寫。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938D746B-0FD7-41C7-8C60-3AEE4FDD1B15}"/>
              </a:ext>
            </a:extLst>
          </p:cNvPr>
          <p:cNvSpPr/>
          <p:nvPr/>
        </p:nvSpPr>
        <p:spPr>
          <a:xfrm>
            <a:off x="4318272" y="5405963"/>
            <a:ext cx="3114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如需發文，請填寫郵寄地址與收件人姓名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0A1B22AC-A5B4-47DF-9886-25AFC5630C14}"/>
              </a:ext>
            </a:extLst>
          </p:cNvPr>
          <p:cNvSpPr/>
          <p:nvPr/>
        </p:nvSpPr>
        <p:spPr>
          <a:xfrm>
            <a:off x="3099100" y="3527984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CA9737F3-794D-4D48-9620-C4D7D587A843}"/>
              </a:ext>
            </a:extLst>
          </p:cNvPr>
          <p:cNvSpPr/>
          <p:nvPr/>
        </p:nvSpPr>
        <p:spPr>
          <a:xfrm>
            <a:off x="1774414" y="3095455"/>
            <a:ext cx="1314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賠償責任與獨立董事聲明欄位請務必填選。</a:t>
            </a: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938564E5-CD05-400E-8260-5866DF313F38}"/>
              </a:ext>
            </a:extLst>
          </p:cNvPr>
          <p:cNvSpPr/>
          <p:nvPr/>
        </p:nvSpPr>
        <p:spPr>
          <a:xfrm>
            <a:off x="5534043" y="6035840"/>
            <a:ext cx="25931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惠請註明合約份數與用印別，一般為本校大印與校長職銜簽字章</a:t>
            </a:r>
            <a:r>
              <a:rPr lang="en-US" altLang="zh-TW" sz="1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或產學長章</a:t>
            </a:r>
            <a:r>
              <a:rPr lang="en-US" altLang="zh-TW" sz="1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B97F187A-B0B6-4BBF-8002-55D6F0E3D9C8}"/>
              </a:ext>
            </a:extLst>
          </p:cNvPr>
          <p:cNvSpPr/>
          <p:nvPr/>
        </p:nvSpPr>
        <p:spPr>
          <a:xfrm>
            <a:off x="3969608" y="5849920"/>
            <a:ext cx="1072928" cy="17222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34BFA148-83DE-4A12-BCF4-B6484427CD4E}"/>
              </a:ext>
            </a:extLst>
          </p:cNvPr>
          <p:cNvSpPr/>
          <p:nvPr/>
        </p:nvSpPr>
        <p:spPr>
          <a:xfrm>
            <a:off x="3120989" y="5846109"/>
            <a:ext cx="747525" cy="17878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7D748910-D5C7-4078-9E21-E25784FA5ECD}"/>
              </a:ext>
            </a:extLst>
          </p:cNvPr>
          <p:cNvSpPr/>
          <p:nvPr/>
        </p:nvSpPr>
        <p:spPr>
          <a:xfrm>
            <a:off x="3120989" y="6030562"/>
            <a:ext cx="74752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B967224F-AA48-4F70-BF69-2F4533039AAE}"/>
              </a:ext>
            </a:extLst>
          </p:cNvPr>
          <p:cNvSpPr/>
          <p:nvPr/>
        </p:nvSpPr>
        <p:spPr>
          <a:xfrm>
            <a:off x="2373464" y="5403239"/>
            <a:ext cx="74752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89ECEEC1-BEBA-40D8-ADD7-E8B03B3E38A9}"/>
              </a:ext>
            </a:extLst>
          </p:cNvPr>
          <p:cNvSpPr/>
          <p:nvPr/>
        </p:nvSpPr>
        <p:spPr>
          <a:xfrm>
            <a:off x="2372628" y="4721923"/>
            <a:ext cx="93167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4144C889-BE29-4C28-85AE-3C122F7557B2}"/>
              </a:ext>
            </a:extLst>
          </p:cNvPr>
          <p:cNvSpPr/>
          <p:nvPr/>
        </p:nvSpPr>
        <p:spPr>
          <a:xfrm>
            <a:off x="2185622" y="4518813"/>
            <a:ext cx="5013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如需請款，須註明請款期別；如僅需一次請領，請自行修改為</a:t>
            </a:r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全期款</a:t>
            </a:r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endParaRPr lang="zh-TW" altLang="en-US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A4ECB932-47D6-4D86-9AAD-679357E85E5D}"/>
              </a:ext>
            </a:extLst>
          </p:cNvPr>
          <p:cNvSpPr/>
          <p:nvPr/>
        </p:nvSpPr>
        <p:spPr>
          <a:xfrm>
            <a:off x="2373464" y="5664001"/>
            <a:ext cx="74752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BE6F594B-25D5-4E5C-B03C-7ADC337668FD}"/>
              </a:ext>
            </a:extLst>
          </p:cNvPr>
          <p:cNvSpPr/>
          <p:nvPr/>
        </p:nvSpPr>
        <p:spPr>
          <a:xfrm>
            <a:off x="2412396" y="4763117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382662D0-D90A-4C56-BA58-EEDBB7A295E3}"/>
              </a:ext>
            </a:extLst>
          </p:cNvPr>
          <p:cNvSpPr/>
          <p:nvPr/>
        </p:nvSpPr>
        <p:spPr>
          <a:xfrm>
            <a:off x="2419695" y="5488329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9707A362-2C25-4EBA-87AD-67CCA789271D}"/>
              </a:ext>
            </a:extLst>
          </p:cNvPr>
          <p:cNvSpPr/>
          <p:nvPr/>
        </p:nvSpPr>
        <p:spPr>
          <a:xfrm>
            <a:off x="2419695" y="5688201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415C93F7-9BC0-469A-A7C6-2054059AAE27}"/>
              </a:ext>
            </a:extLst>
          </p:cNvPr>
          <p:cNvSpPr/>
          <p:nvPr/>
        </p:nvSpPr>
        <p:spPr>
          <a:xfrm>
            <a:off x="3229970" y="5571893"/>
            <a:ext cx="3499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</a:t>
            </a:r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2B9048C6-7A24-40F9-8FEE-1E9FC51A1E8F}"/>
              </a:ext>
            </a:extLst>
          </p:cNvPr>
          <p:cNvSpPr/>
          <p:nvPr/>
        </p:nvSpPr>
        <p:spPr>
          <a:xfrm>
            <a:off x="3686479" y="1509740"/>
            <a:ext cx="2001257" cy="44489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D42EB225-EFCC-4DF7-8A6F-EBA120F56801}"/>
              </a:ext>
            </a:extLst>
          </p:cNvPr>
          <p:cNvSpPr/>
          <p:nvPr/>
        </p:nvSpPr>
        <p:spPr>
          <a:xfrm>
            <a:off x="2987454" y="3137572"/>
            <a:ext cx="4327746" cy="7968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EFAF626-A357-4495-B5F9-9EC6BAD024DD}"/>
              </a:ext>
            </a:extLst>
          </p:cNvPr>
          <p:cNvSpPr txBox="1"/>
          <p:nvPr/>
        </p:nvSpPr>
        <p:spPr>
          <a:xfrm>
            <a:off x="6449079" y="148254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38" name="等腰三角形 37">
            <a:extLst>
              <a:ext uri="{FF2B5EF4-FFF2-40B4-BE49-F238E27FC236}">
                <a16:creationId xmlns:a16="http://schemas.microsoft.com/office/drawing/2014/main" id="{DA1EBF7C-1739-43FA-9FB4-E21764F263A8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35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8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7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5427CA9-9795-446F-834E-EF7A1E35E4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33578"/>
          <a:stretch/>
        </p:blipFill>
        <p:spPr>
          <a:xfrm>
            <a:off x="1265340" y="749600"/>
            <a:ext cx="6786694" cy="5687757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57595" y="786685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26489" y="819059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2170" y="91900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3FD54222-6672-4587-B314-DCE4B796EC29}"/>
              </a:ext>
            </a:extLst>
          </p:cNvPr>
          <p:cNvSpPr/>
          <p:nvPr/>
        </p:nvSpPr>
        <p:spPr>
          <a:xfrm>
            <a:off x="3099100" y="3185084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CC00792-49B6-4766-86AC-1E77C175A281}"/>
              </a:ext>
            </a:extLst>
          </p:cNvPr>
          <p:cNvSpPr/>
          <p:nvPr/>
        </p:nvSpPr>
        <p:spPr>
          <a:xfrm>
            <a:off x="5696334" y="1509740"/>
            <a:ext cx="1442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產字號由產學處承辦人創建後填寫。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938D746B-0FD7-41C7-8C60-3AEE4FDD1B15}"/>
              </a:ext>
            </a:extLst>
          </p:cNvPr>
          <p:cNvSpPr/>
          <p:nvPr/>
        </p:nvSpPr>
        <p:spPr>
          <a:xfrm>
            <a:off x="4318272" y="5405963"/>
            <a:ext cx="3114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如需發文，請填寫郵寄地址與收件人姓名</a:t>
            </a:r>
          </a:p>
        </p:txBody>
      </p:sp>
      <p:sp>
        <p:nvSpPr>
          <p:cNvPr id="103" name="矩形 102">
            <a:extLst>
              <a:ext uri="{FF2B5EF4-FFF2-40B4-BE49-F238E27FC236}">
                <a16:creationId xmlns:a16="http://schemas.microsoft.com/office/drawing/2014/main" id="{0A1B22AC-A5B4-47DF-9886-25AFC5630C14}"/>
              </a:ext>
            </a:extLst>
          </p:cNvPr>
          <p:cNvSpPr/>
          <p:nvPr/>
        </p:nvSpPr>
        <p:spPr>
          <a:xfrm>
            <a:off x="3099100" y="3527984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CA9737F3-794D-4D48-9620-C4D7D587A843}"/>
              </a:ext>
            </a:extLst>
          </p:cNvPr>
          <p:cNvSpPr/>
          <p:nvPr/>
        </p:nvSpPr>
        <p:spPr>
          <a:xfrm>
            <a:off x="1774414" y="3095455"/>
            <a:ext cx="1314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賠償責任與獨立董事聲明欄位請務必填選。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B967224F-AA48-4F70-BF69-2F4533039AAE}"/>
              </a:ext>
            </a:extLst>
          </p:cNvPr>
          <p:cNvSpPr/>
          <p:nvPr/>
        </p:nvSpPr>
        <p:spPr>
          <a:xfrm>
            <a:off x="2373464" y="5403239"/>
            <a:ext cx="74752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89ECEEC1-BEBA-40D8-ADD7-E8B03B3E38A9}"/>
              </a:ext>
            </a:extLst>
          </p:cNvPr>
          <p:cNvSpPr/>
          <p:nvPr/>
        </p:nvSpPr>
        <p:spPr>
          <a:xfrm>
            <a:off x="2372628" y="4721923"/>
            <a:ext cx="93167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4144C889-BE29-4C28-85AE-3C122F7557B2}"/>
              </a:ext>
            </a:extLst>
          </p:cNvPr>
          <p:cNvSpPr/>
          <p:nvPr/>
        </p:nvSpPr>
        <p:spPr>
          <a:xfrm>
            <a:off x="2185622" y="4518813"/>
            <a:ext cx="5013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如需請款，須註明請款期別；如僅需一次請領，請自行修改為</a:t>
            </a:r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全期款</a:t>
            </a:r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endParaRPr lang="zh-TW" altLang="en-US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BE6F594B-25D5-4E5C-B03C-7ADC337668FD}"/>
              </a:ext>
            </a:extLst>
          </p:cNvPr>
          <p:cNvSpPr/>
          <p:nvPr/>
        </p:nvSpPr>
        <p:spPr>
          <a:xfrm>
            <a:off x="2412396" y="4763117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382662D0-D90A-4C56-BA58-EEDBB7A295E3}"/>
              </a:ext>
            </a:extLst>
          </p:cNvPr>
          <p:cNvSpPr/>
          <p:nvPr/>
        </p:nvSpPr>
        <p:spPr>
          <a:xfrm>
            <a:off x="2419695" y="5488329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2B9048C6-7A24-40F9-8FEE-1E9FC51A1E8F}"/>
              </a:ext>
            </a:extLst>
          </p:cNvPr>
          <p:cNvSpPr/>
          <p:nvPr/>
        </p:nvSpPr>
        <p:spPr>
          <a:xfrm>
            <a:off x="3686479" y="1509740"/>
            <a:ext cx="2001257" cy="44489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D42EB225-EFCC-4DF7-8A6F-EBA120F56801}"/>
              </a:ext>
            </a:extLst>
          </p:cNvPr>
          <p:cNvSpPr/>
          <p:nvPr/>
        </p:nvSpPr>
        <p:spPr>
          <a:xfrm>
            <a:off x="2987454" y="3137572"/>
            <a:ext cx="4327746" cy="79686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8023919-CDB2-4186-BABD-723D647FE859}"/>
              </a:ext>
            </a:extLst>
          </p:cNvPr>
          <p:cNvSpPr/>
          <p:nvPr/>
        </p:nvSpPr>
        <p:spPr>
          <a:xfrm>
            <a:off x="2372628" y="2259140"/>
            <a:ext cx="93167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FDB1710-927B-446E-85AF-1056BD18F6F3}"/>
              </a:ext>
            </a:extLst>
          </p:cNvPr>
          <p:cNvSpPr/>
          <p:nvPr/>
        </p:nvSpPr>
        <p:spPr>
          <a:xfrm>
            <a:off x="2412587" y="2302301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6397DA2-4868-4F52-949F-37FDC4ED7FE5}"/>
              </a:ext>
            </a:extLst>
          </p:cNvPr>
          <p:cNvSpPr/>
          <p:nvPr/>
        </p:nvSpPr>
        <p:spPr>
          <a:xfrm>
            <a:off x="1368971" y="2194248"/>
            <a:ext cx="1203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投標案件決標後，辦理校內建案流程時填選。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21DE49A8-8952-4589-8353-A0FC4FAB3756}"/>
              </a:ext>
            </a:extLst>
          </p:cNvPr>
          <p:cNvSpPr txBox="1"/>
          <p:nvPr/>
        </p:nvSpPr>
        <p:spPr>
          <a:xfrm>
            <a:off x="6449079" y="148254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33" name="等腰三角形 32">
            <a:extLst>
              <a:ext uri="{FF2B5EF4-FFF2-40B4-BE49-F238E27FC236}">
                <a16:creationId xmlns:a16="http://schemas.microsoft.com/office/drawing/2014/main" id="{4463CA2E-76BB-4BC0-8A4F-ED1442C29F29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3562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8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8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A5427CA9-9795-446F-834E-EF7A1E35E4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" b="33578"/>
          <a:stretch/>
        </p:blipFill>
        <p:spPr>
          <a:xfrm>
            <a:off x="1265340" y="749600"/>
            <a:ext cx="6786694" cy="5687757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57595" y="786685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26489" y="819059"/>
            <a:ext cx="79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簽呈</a:t>
            </a:r>
            <a:endParaRPr lang="zh-TW" altLang="en-US" sz="1400" b="1" dirty="0">
              <a:solidFill>
                <a:srgbClr val="2F52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2170" y="919005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CC00792-49B6-4766-86AC-1E77C175A281}"/>
              </a:ext>
            </a:extLst>
          </p:cNvPr>
          <p:cNvSpPr/>
          <p:nvPr/>
        </p:nvSpPr>
        <p:spPr>
          <a:xfrm>
            <a:off x="5696334" y="1509740"/>
            <a:ext cx="2001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申請通過後，請再次上簽辦理校內建案流程。</a:t>
            </a: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938D746B-0FD7-41C7-8C60-3AEE4FDD1B15}"/>
              </a:ext>
            </a:extLst>
          </p:cNvPr>
          <p:cNvSpPr/>
          <p:nvPr/>
        </p:nvSpPr>
        <p:spPr>
          <a:xfrm>
            <a:off x="4318272" y="5405963"/>
            <a:ext cx="3114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如需發文，請填寫郵寄地址與收件人姓名</a:t>
            </a: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B967224F-AA48-4F70-BF69-2F4533039AAE}"/>
              </a:ext>
            </a:extLst>
          </p:cNvPr>
          <p:cNvSpPr/>
          <p:nvPr/>
        </p:nvSpPr>
        <p:spPr>
          <a:xfrm>
            <a:off x="2373464" y="5403239"/>
            <a:ext cx="74752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382662D0-D90A-4C56-BA58-EEDBB7A295E3}"/>
              </a:ext>
            </a:extLst>
          </p:cNvPr>
          <p:cNvSpPr/>
          <p:nvPr/>
        </p:nvSpPr>
        <p:spPr>
          <a:xfrm>
            <a:off x="2419695" y="5488329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7" name="矩形 116">
            <a:extLst>
              <a:ext uri="{FF2B5EF4-FFF2-40B4-BE49-F238E27FC236}">
                <a16:creationId xmlns:a16="http://schemas.microsoft.com/office/drawing/2014/main" id="{2B9048C6-7A24-40F9-8FEE-1E9FC51A1E8F}"/>
              </a:ext>
            </a:extLst>
          </p:cNvPr>
          <p:cNvSpPr/>
          <p:nvPr/>
        </p:nvSpPr>
        <p:spPr>
          <a:xfrm>
            <a:off x="3686479" y="1509740"/>
            <a:ext cx="2001257" cy="44489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C8023919-CDB2-4186-BABD-723D647FE859}"/>
              </a:ext>
            </a:extLst>
          </p:cNvPr>
          <p:cNvSpPr/>
          <p:nvPr/>
        </p:nvSpPr>
        <p:spPr>
          <a:xfrm>
            <a:off x="2372628" y="2070545"/>
            <a:ext cx="931675" cy="2411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FDB1710-927B-446E-85AF-1056BD18F6F3}"/>
              </a:ext>
            </a:extLst>
          </p:cNvPr>
          <p:cNvSpPr/>
          <p:nvPr/>
        </p:nvSpPr>
        <p:spPr>
          <a:xfrm>
            <a:off x="2412587" y="2128946"/>
            <a:ext cx="133350" cy="1333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86397DA2-4868-4F52-949F-37FDC4ED7FE5}"/>
              </a:ext>
            </a:extLst>
          </p:cNvPr>
          <p:cNvSpPr/>
          <p:nvPr/>
        </p:nvSpPr>
        <p:spPr>
          <a:xfrm>
            <a:off x="1685276" y="1652001"/>
            <a:ext cx="1987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※</a:t>
            </a:r>
            <a:r>
              <a:rPr lang="zh-TW" altLang="en-US" sz="12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計畫尚在申請過程時選填，等同「用印申請」功能 。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ED66873-2432-4E13-A93A-8589757282B0}"/>
              </a:ext>
            </a:extLst>
          </p:cNvPr>
          <p:cNvSpPr txBox="1"/>
          <p:nvPr/>
        </p:nvSpPr>
        <p:spPr>
          <a:xfrm>
            <a:off x="6449079" y="148254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26" name="等腰三角形 25">
            <a:extLst>
              <a:ext uri="{FF2B5EF4-FFF2-40B4-BE49-F238E27FC236}">
                <a16:creationId xmlns:a16="http://schemas.microsoft.com/office/drawing/2014/main" id="{2C10C669-7D7A-480D-855A-2D668F3DBD64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447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26">
            <a:extLst>
              <a:ext uri="{FF2B5EF4-FFF2-40B4-BE49-F238E27FC236}">
                <a16:creationId xmlns:a16="http://schemas.microsoft.com/office/drawing/2014/main" id="{CE643E9F-0B52-4775-B320-6063B63758A8}"/>
              </a:ext>
            </a:extLst>
          </p:cNvPr>
          <p:cNvSpPr txBox="1"/>
          <p:nvPr/>
        </p:nvSpPr>
        <p:spPr>
          <a:xfrm>
            <a:off x="491415" y="125948"/>
            <a:ext cx="1678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Assistance :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</a:t>
            </a:r>
          </a:p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</a:rPr>
              <a:t>OFFICIAL DOCUMENT </a:t>
            </a:r>
            <a:r>
              <a:rPr lang="en-US" altLang="zh-TW" sz="900" b="1" dirty="0">
                <a:solidFill>
                  <a:srgbClr val="F18A04"/>
                </a:solidFill>
                <a:latin typeface="Roboto" panose="02000000000000000000" pitchFamily="2" charset="0"/>
              </a:rPr>
              <a:t>FORM</a:t>
            </a:r>
            <a:endParaRPr lang="en-US" altLang="zh-TW" sz="900" b="1" dirty="0">
              <a:solidFill>
                <a:srgbClr val="F18A0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en-US" altLang="zh-TW" sz="9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2" name="TextBox 35">
            <a:extLst>
              <a:ext uri="{FF2B5EF4-FFF2-40B4-BE49-F238E27FC236}">
                <a16:creationId xmlns:a16="http://schemas.microsoft.com/office/drawing/2014/main" id="{D7C7E65C-6729-4D51-A355-6F6C1BCA179A}"/>
              </a:ext>
            </a:extLst>
          </p:cNvPr>
          <p:cNvSpPr txBox="1"/>
          <p:nvPr/>
        </p:nvSpPr>
        <p:spPr>
          <a:xfrm>
            <a:off x="2243198" y="16767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1800" b="1" dirty="0"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業務文件介紹</a:t>
            </a:r>
            <a:endParaRPr lang="zh-TW" altLang="en-US" b="1" dirty="0">
              <a:solidFill>
                <a:srgbClr val="F18A04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7" name="圖形 86">
            <a:extLst>
              <a:ext uri="{FF2B5EF4-FFF2-40B4-BE49-F238E27FC236}">
                <a16:creationId xmlns:a16="http://schemas.microsoft.com/office/drawing/2014/main" id="{A57D1777-9F54-453D-A0B7-21AAD760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5811" t="46854" r="45785" b="46970"/>
          <a:stretch/>
        </p:blipFill>
        <p:spPr>
          <a:xfrm>
            <a:off x="126648" y="118965"/>
            <a:ext cx="385342" cy="400756"/>
          </a:xfrm>
          <a:prstGeom prst="rect">
            <a:avLst/>
          </a:prstGeom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8AB788E0-D1FE-47CD-B85B-A3DBCD29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0441" y="6558688"/>
            <a:ext cx="363309" cy="365125"/>
          </a:xfrm>
        </p:spPr>
        <p:txBody>
          <a:bodyPr/>
          <a:lstStyle/>
          <a:p>
            <a:fld id="{75FD7B34-5870-44D1-AF17-473EBF04587F}" type="slidenum">
              <a:rPr lang="zh-TW" altLang="en-US" smtClean="0">
                <a:solidFill>
                  <a:schemeClr val="bg1"/>
                </a:solidFill>
              </a:rPr>
              <a:t>9</a:t>
            </a:fld>
            <a:endParaRPr lang="zh-TW" altLang="en-US" dirty="0">
              <a:solidFill>
                <a:schemeClr val="bg1"/>
              </a:solidFill>
            </a:endParaRPr>
          </a:p>
        </p:txBody>
      </p: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4AB9533E-C83D-46C4-BCF3-4C4C9F7796E5}"/>
              </a:ext>
            </a:extLst>
          </p:cNvPr>
          <p:cNvGrpSpPr/>
          <p:nvPr/>
        </p:nvGrpSpPr>
        <p:grpSpPr>
          <a:xfrm>
            <a:off x="8195239" y="6594274"/>
            <a:ext cx="697217" cy="194574"/>
            <a:chOff x="11145432" y="4085694"/>
            <a:chExt cx="697217" cy="194574"/>
          </a:xfrm>
        </p:grpSpPr>
        <p:pic>
          <p:nvPicPr>
            <p:cNvPr id="126" name="圖片 125">
              <a:extLst>
                <a:ext uri="{FF2B5EF4-FFF2-40B4-BE49-F238E27FC236}">
                  <a16:creationId xmlns:a16="http://schemas.microsoft.com/office/drawing/2014/main" id="{9BA3368E-01AE-496B-B19F-E2467EBD5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12"/>
            <a:stretch/>
          </p:blipFill>
          <p:spPr>
            <a:xfrm>
              <a:off x="11351895" y="4085694"/>
              <a:ext cx="490754" cy="193978"/>
            </a:xfrm>
            <a:prstGeom prst="rect">
              <a:avLst/>
            </a:prstGeom>
          </p:spPr>
        </p:pic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753977F5-2838-4ADF-BC9B-4A0EE0D06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87"/>
            <a:stretch/>
          </p:blipFill>
          <p:spPr>
            <a:xfrm>
              <a:off x="11145432" y="4086290"/>
              <a:ext cx="206463" cy="193978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088E44C0-310A-42F1-B83B-79FB94F2E1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40" y="753903"/>
            <a:ext cx="4121224" cy="5828018"/>
          </a:xfrm>
          <a:prstGeom prst="rect">
            <a:avLst/>
          </a:prstGeom>
          <a:ln>
            <a:noFill/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A107E9-5035-45E3-BD5A-D4979D6F59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376" y="753731"/>
            <a:ext cx="4121224" cy="5828362"/>
          </a:xfrm>
          <a:prstGeom prst="rect">
            <a:avLst/>
          </a:prstGeom>
          <a:ln>
            <a:solidFill>
              <a:srgbClr val="2F5597"/>
            </a:solidFill>
          </a:ln>
        </p:spPr>
      </p:pic>
      <p:grpSp>
        <p:nvGrpSpPr>
          <p:cNvPr id="63" name="群組 62">
            <a:extLst>
              <a:ext uri="{FF2B5EF4-FFF2-40B4-BE49-F238E27FC236}">
                <a16:creationId xmlns:a16="http://schemas.microsoft.com/office/drawing/2014/main" id="{DFC93FC5-57EA-49E8-A07C-7152486EB3BF}"/>
              </a:ext>
            </a:extLst>
          </p:cNvPr>
          <p:cNvGrpSpPr/>
          <p:nvPr/>
        </p:nvGrpSpPr>
        <p:grpSpPr>
          <a:xfrm>
            <a:off x="357595" y="792227"/>
            <a:ext cx="1296000" cy="360000"/>
            <a:chOff x="611060" y="1837273"/>
            <a:chExt cx="1670038" cy="367469"/>
          </a:xfrm>
        </p:grpSpPr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53FA026-8148-4EA2-B6F2-CBF4EF40273F}"/>
                </a:ext>
              </a:extLst>
            </p:cNvPr>
            <p:cNvSpPr/>
            <p:nvPr/>
          </p:nvSpPr>
          <p:spPr>
            <a:xfrm>
              <a:off x="611060" y="1837273"/>
              <a:ext cx="1670038" cy="36746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E6016366-B15F-4376-8AA9-A5FBE90EAEF5}"/>
                </a:ext>
              </a:extLst>
            </p:cNvPr>
            <p:cNvSpPr/>
            <p:nvPr/>
          </p:nvSpPr>
          <p:spPr>
            <a:xfrm>
              <a:off x="637250" y="1866977"/>
              <a:ext cx="1617659" cy="3199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 dirty="0"/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AA43E2F5-8892-4ECB-AB61-E2D57F9C50EB}"/>
              </a:ext>
            </a:extLst>
          </p:cNvPr>
          <p:cNvSpPr txBox="1"/>
          <p:nvPr/>
        </p:nvSpPr>
        <p:spPr>
          <a:xfrm>
            <a:off x="603339" y="824601"/>
            <a:ext cx="100678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TW"/>
            </a:defPPr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zh-TW" altLang="en-US" sz="1400" dirty="0">
                <a:solidFill>
                  <a:srgbClr val="2F528F"/>
                </a:solidFill>
              </a:rPr>
              <a:t>經費預算</a:t>
            </a:r>
          </a:p>
        </p:txBody>
      </p:sp>
      <p:sp>
        <p:nvSpPr>
          <p:cNvPr id="67" name="等腰三角形 66">
            <a:extLst>
              <a:ext uri="{FF2B5EF4-FFF2-40B4-BE49-F238E27FC236}">
                <a16:creationId xmlns:a16="http://schemas.microsoft.com/office/drawing/2014/main" id="{73915DA9-F4A2-406E-8D11-F9D065EEFE9B}"/>
              </a:ext>
            </a:extLst>
          </p:cNvPr>
          <p:cNvSpPr/>
          <p:nvPr/>
        </p:nvSpPr>
        <p:spPr>
          <a:xfrm rot="5400000">
            <a:off x="542170" y="924547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/>
          </a:p>
        </p:txBody>
      </p:sp>
      <p:sp>
        <p:nvSpPr>
          <p:cNvPr id="393" name="矩形 392">
            <a:extLst>
              <a:ext uri="{FF2B5EF4-FFF2-40B4-BE49-F238E27FC236}">
                <a16:creationId xmlns:a16="http://schemas.microsoft.com/office/drawing/2014/main" id="{0ED889A8-78F1-4BDD-8B76-2F0A0A7CF173}"/>
              </a:ext>
            </a:extLst>
          </p:cNvPr>
          <p:cNvSpPr/>
          <p:nvPr/>
        </p:nvSpPr>
        <p:spPr>
          <a:xfrm>
            <a:off x="7552646" y="2044655"/>
            <a:ext cx="587433" cy="402152"/>
          </a:xfrm>
          <a:prstGeom prst="rect">
            <a:avLst/>
          </a:prstGeom>
          <a:noFill/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25F36532-2015-42A3-A76C-5CCA47777DE1}"/>
              </a:ext>
            </a:extLst>
          </p:cNvPr>
          <p:cNvSpPr/>
          <p:nvPr/>
        </p:nvSpPr>
        <p:spPr>
          <a:xfrm>
            <a:off x="5853359" y="2529064"/>
            <a:ext cx="3009816" cy="1123064"/>
          </a:xfrm>
          <a:prstGeom prst="rect">
            <a:avLst/>
          </a:prstGeom>
          <a:solidFill>
            <a:srgbClr val="FFFFCC">
              <a:alpha val="87843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二代健保採「四捨五入」按月計算</a:t>
            </a:r>
            <a:r>
              <a:rPr lang="en-US" altLang="zh-TW" sz="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800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在校生</a:t>
            </a:r>
            <a:r>
              <a:rPr lang="zh-TW" altLang="en-US" sz="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、該計畫支應勞健保之專任助理免收取</a:t>
            </a:r>
            <a:r>
              <a:rPr lang="en-US" altLang="zh-TW" sz="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，計算方式如下：</a:t>
            </a:r>
            <a:endParaRPr lang="en-US" altLang="zh-TW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每月支領金額</a:t>
            </a:r>
            <a:r>
              <a:rPr lang="en-US" altLang="zh-TW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每月二代健保</a:t>
            </a:r>
            <a:r>
              <a:rPr lang="en-US" altLang="zh-TW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每月核銷金額</a:t>
            </a:r>
            <a:endParaRPr lang="en-US" altLang="zh-TW" sz="11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每月核銷金額*工作月數</a:t>
            </a:r>
            <a:r>
              <a:rPr lang="en-US" altLang="zh-TW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1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小計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5FA9326F-8E40-43CF-AA91-BBFC549A1CAA}"/>
              </a:ext>
            </a:extLst>
          </p:cNvPr>
          <p:cNvSpPr/>
          <p:nvPr/>
        </p:nvSpPr>
        <p:spPr>
          <a:xfrm>
            <a:off x="1024128" y="2896195"/>
            <a:ext cx="1056275" cy="710249"/>
          </a:xfrm>
          <a:prstGeom prst="rect">
            <a:avLst/>
          </a:prstGeom>
          <a:noFill/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E50CBEAD-79AD-4B36-BFA6-F60026293437}"/>
              </a:ext>
            </a:extLst>
          </p:cNvPr>
          <p:cNvSpPr/>
          <p:nvPr/>
        </p:nvSpPr>
        <p:spPr>
          <a:xfrm>
            <a:off x="2101508" y="2756721"/>
            <a:ext cx="2554139" cy="1692000"/>
          </a:xfrm>
          <a:prstGeom prst="rect">
            <a:avLst/>
          </a:prstGeom>
          <a:solidFill>
            <a:srgbClr val="FFFFCC">
              <a:alpha val="87843"/>
            </a:srgbClr>
          </a:solidFill>
        </p:spPr>
        <p:txBody>
          <a:bodyPr wrap="square">
            <a:spAutoFit/>
          </a:bodyPr>
          <a:lstStyle/>
          <a:p>
            <a:r>
              <a:rPr lang="zh-TW" altLang="en-US" sz="11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產學案建案基礎金額，須達政府最新公告「最低工資兩倍」。</a:t>
            </a:r>
            <a:endParaRPr lang="en-US" altLang="zh-TW" sz="11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需符合校管理費</a:t>
            </a:r>
            <a:r>
              <a:rPr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15%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計畫總額，執行單位至少</a:t>
            </a:r>
            <a:r>
              <a:rPr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2.5%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計畫總額。</a:t>
            </a:r>
            <a:endParaRPr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如有特殊規定者使校管理費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不足</a:t>
            </a:r>
            <a:r>
              <a:rPr lang="en-US" altLang="zh-TW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15% </a:t>
            </a:r>
            <a:r>
              <a:rPr lang="zh-TW" altLang="en-US" sz="900" b="1" dirty="0">
                <a:solidFill>
                  <a:srgbClr val="7030A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，需檢附相關文件敘明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5725" indent="-85725">
              <a:lnSpc>
                <a:spcPct val="150000"/>
              </a:lnSpc>
              <a:buSzPct val="50000"/>
              <a:buFont typeface="Wingdings" panose="05000000000000000000" pitchFamily="2" charset="2"/>
              <a:buChar char="l"/>
            </a:pP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如有編列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技術移轉費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，流程上僅設定產學處即可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將採內會方式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遞送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智財技轉中心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會辦</a:t>
            </a:r>
            <a:r>
              <a:rPr lang="en-US" altLang="zh-TW" sz="9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2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18FE4D0-CAE2-48D8-A599-82C42949BBD3}"/>
              </a:ext>
            </a:extLst>
          </p:cNvPr>
          <p:cNvSpPr/>
          <p:nvPr/>
        </p:nvSpPr>
        <p:spPr>
          <a:xfrm>
            <a:off x="5853359" y="4087414"/>
            <a:ext cx="3009816" cy="1351075"/>
          </a:xfrm>
          <a:prstGeom prst="rect">
            <a:avLst/>
          </a:prstGeom>
          <a:solidFill>
            <a:srgbClr val="FFFFCC">
              <a:alpha val="87843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1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1600" b="1" dirty="0">
                <a:solidFill>
                  <a:srgbClr val="F18A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敬請留意</a:t>
            </a:r>
            <a:r>
              <a:rPr lang="zh-TW" altLang="en-US" sz="1600" b="1" dirty="0">
                <a:solidFill>
                  <a:srgbClr val="F18A0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1600" b="1" dirty="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1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★</a:t>
            </a:r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6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無編列人事費用時，</a:t>
            </a:r>
            <a:r>
              <a:rPr lang="zh-TW" altLang="en-US" sz="1400" b="1" u="sng" dirty="0">
                <a:solidFill>
                  <a:srgbClr val="0070C0"/>
                </a:solidFill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仍須提供</a:t>
            </a:r>
            <a:r>
              <a:rPr lang="zh-TW" altLang="en-US" sz="1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人事費支用預算表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，並標註金額為</a:t>
            </a:r>
            <a:r>
              <a:rPr lang="zh-TW" altLang="en-US" sz="1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1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1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1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，以利建檔資料完整。</a:t>
            </a:r>
            <a:endParaRPr lang="en-US" altLang="zh-TW" sz="12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4458F87-4567-4BE5-A387-77ED135E64D9}"/>
              </a:ext>
            </a:extLst>
          </p:cNvPr>
          <p:cNvSpPr txBox="1"/>
          <p:nvPr/>
        </p:nvSpPr>
        <p:spPr>
          <a:xfrm>
            <a:off x="6449079" y="148254"/>
            <a:ext cx="269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簽約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建案</a:t>
            </a:r>
            <a:r>
              <a:rPr lang="en-US" altLang="zh-TW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n w="9525">
                  <a:noFill/>
                </a:ln>
                <a:solidFill>
                  <a:srgbClr val="F18A04"/>
                </a:solidFill>
                <a:latin typeface="方正兰亭黑_GBK"/>
                <a:ea typeface="微軟正黑體" panose="020B0604030504040204" pitchFamily="34" charset="-120"/>
              </a:rPr>
              <a:t>開案</a:t>
            </a:r>
            <a:endParaRPr lang="zh-TW" altLang="en-US" sz="2800" b="1" dirty="0">
              <a:ln w="6350">
                <a:noFill/>
              </a:ln>
              <a:solidFill>
                <a:srgbClr val="F18A04"/>
              </a:solidFill>
              <a:latin typeface="方正兰亭黑_GBK"/>
              <a:ea typeface="微軟正黑體" panose="020B0604030504040204" pitchFamily="34" charset="-120"/>
            </a:endParaRPr>
          </a:p>
        </p:txBody>
      </p:sp>
      <p:sp>
        <p:nvSpPr>
          <p:cNvPr id="25" name="等腰三角形 24">
            <a:extLst>
              <a:ext uri="{FF2B5EF4-FFF2-40B4-BE49-F238E27FC236}">
                <a16:creationId xmlns:a16="http://schemas.microsoft.com/office/drawing/2014/main" id="{4F72DF5D-877B-4CFF-8A45-341D310B993B}"/>
              </a:ext>
            </a:extLst>
          </p:cNvPr>
          <p:cNvSpPr/>
          <p:nvPr/>
        </p:nvSpPr>
        <p:spPr>
          <a:xfrm rot="5400000">
            <a:off x="2201149" y="332903"/>
            <a:ext cx="107469" cy="92646"/>
          </a:xfrm>
          <a:prstGeom prst="triangle">
            <a:avLst/>
          </a:prstGeom>
          <a:solidFill>
            <a:srgbClr val="CD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8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6137</TotalTime>
  <Words>5448</Words>
  <Application>Microsoft Office PowerPoint</Application>
  <PresentationFormat>如螢幕大小 (4:3)</PresentationFormat>
  <Paragraphs>833</Paragraphs>
  <Slides>31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5" baseType="lpstr">
      <vt:lpstr>맑은 고딕</vt:lpstr>
      <vt:lpstr>Microsoft JhengHei UI</vt:lpstr>
      <vt:lpstr>Open Sans</vt:lpstr>
      <vt:lpstr>Roboto</vt:lpstr>
      <vt:lpstr>方正兰亭黑_GBK</vt:lpstr>
      <vt:lpstr>微軟正黑體</vt:lpstr>
      <vt:lpstr>新細明體</vt:lpstr>
      <vt:lpstr>標楷體</vt:lpstr>
      <vt:lpstr>Arial</vt:lpstr>
      <vt:lpstr>Calibri</vt:lpstr>
      <vt:lpstr>Calibri Light</vt:lpstr>
      <vt:lpstr>Wingdings</vt:lpstr>
      <vt:lpstr>Wingdings 2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565</cp:revision>
  <cp:lastPrinted>2024-06-26T02:09:08Z</cp:lastPrinted>
  <dcterms:created xsi:type="dcterms:W3CDTF">2023-11-15T00:57:01Z</dcterms:created>
  <dcterms:modified xsi:type="dcterms:W3CDTF">2024-10-23T08:46:24Z</dcterms:modified>
</cp:coreProperties>
</file>